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96" r:id="rId1"/>
    <p:sldMasterId id="2147483704" r:id="rId2"/>
  </p:sldMasterIdLst>
  <p:notesMasterIdLst>
    <p:notesMasterId r:id="rId68"/>
  </p:notesMasterIdLst>
  <p:handoutMasterIdLst>
    <p:handoutMasterId r:id="rId69"/>
  </p:handoutMasterIdLst>
  <p:sldIdLst>
    <p:sldId id="388" r:id="rId3"/>
    <p:sldId id="313" r:id="rId4"/>
    <p:sldId id="317" r:id="rId5"/>
    <p:sldId id="316" r:id="rId6"/>
    <p:sldId id="315" r:id="rId7"/>
    <p:sldId id="314" r:id="rId8"/>
    <p:sldId id="319" r:id="rId9"/>
    <p:sldId id="318" r:id="rId10"/>
    <p:sldId id="332" r:id="rId11"/>
    <p:sldId id="321" r:id="rId12"/>
    <p:sldId id="347" r:id="rId13"/>
    <p:sldId id="324" r:id="rId14"/>
    <p:sldId id="299" r:id="rId15"/>
    <p:sldId id="300" r:id="rId16"/>
    <p:sldId id="301" r:id="rId17"/>
    <p:sldId id="326" r:id="rId18"/>
    <p:sldId id="350" r:id="rId19"/>
    <p:sldId id="365" r:id="rId20"/>
    <p:sldId id="348" r:id="rId21"/>
    <p:sldId id="387" r:id="rId22"/>
    <p:sldId id="385" r:id="rId23"/>
    <p:sldId id="331" r:id="rId24"/>
    <p:sldId id="403" r:id="rId25"/>
    <p:sldId id="386" r:id="rId26"/>
    <p:sldId id="382" r:id="rId27"/>
    <p:sldId id="309" r:id="rId28"/>
    <p:sldId id="323" r:id="rId29"/>
    <p:sldId id="329" r:id="rId30"/>
    <p:sldId id="327" r:id="rId31"/>
    <p:sldId id="392" r:id="rId32"/>
    <p:sldId id="393" r:id="rId33"/>
    <p:sldId id="394" r:id="rId34"/>
    <p:sldId id="395" r:id="rId35"/>
    <p:sldId id="396" r:id="rId36"/>
    <p:sldId id="328" r:id="rId37"/>
    <p:sldId id="401" r:id="rId38"/>
    <p:sldId id="368" r:id="rId39"/>
    <p:sldId id="383" r:id="rId40"/>
    <p:sldId id="384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76" r:id="rId49"/>
    <p:sldId id="402" r:id="rId50"/>
    <p:sldId id="378" r:id="rId51"/>
    <p:sldId id="325" r:id="rId52"/>
    <p:sldId id="397" r:id="rId53"/>
    <p:sldId id="391" r:id="rId54"/>
    <p:sldId id="400" r:id="rId55"/>
    <p:sldId id="404" r:id="rId56"/>
    <p:sldId id="405" r:id="rId57"/>
    <p:sldId id="406" r:id="rId58"/>
    <p:sldId id="410" r:id="rId59"/>
    <p:sldId id="407" r:id="rId60"/>
    <p:sldId id="408" r:id="rId61"/>
    <p:sldId id="409" r:id="rId62"/>
    <p:sldId id="380" r:id="rId63"/>
    <p:sldId id="381" r:id="rId64"/>
    <p:sldId id="379" r:id="rId65"/>
    <p:sldId id="389" r:id="rId66"/>
    <p:sldId id="411" r:id="rId6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42" charset="-128"/>
        <a:cs typeface="+mn-cs"/>
      </a:defRPr>
    </a:lvl1pPr>
    <a:lvl2pPr marL="45710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42" charset="-128"/>
        <a:cs typeface="+mn-cs"/>
      </a:defRPr>
    </a:lvl2pPr>
    <a:lvl3pPr marL="91421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42" charset="-128"/>
        <a:cs typeface="+mn-cs"/>
      </a:defRPr>
    </a:lvl3pPr>
    <a:lvl4pPr marL="137132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42" charset="-128"/>
        <a:cs typeface="+mn-cs"/>
      </a:defRPr>
    </a:lvl4pPr>
    <a:lvl5pPr marL="182843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42" charset="-128"/>
        <a:cs typeface="+mn-cs"/>
      </a:defRPr>
    </a:lvl5pPr>
    <a:lvl6pPr marL="2285550" algn="l" defTabSz="914218" rtl="0" eaLnBrk="1" latinLnBrk="0" hangingPunct="1">
      <a:defRPr kern="1200">
        <a:solidFill>
          <a:schemeClr val="tx1"/>
        </a:solidFill>
        <a:latin typeface="Arial" charset="0"/>
        <a:ea typeface="ＭＳ Ｐゴシック" pitchFamily="42" charset="-128"/>
        <a:cs typeface="+mn-cs"/>
      </a:defRPr>
    </a:lvl6pPr>
    <a:lvl7pPr marL="2742654" algn="l" defTabSz="914218" rtl="0" eaLnBrk="1" latinLnBrk="0" hangingPunct="1">
      <a:defRPr kern="1200">
        <a:solidFill>
          <a:schemeClr val="tx1"/>
        </a:solidFill>
        <a:latin typeface="Arial" charset="0"/>
        <a:ea typeface="ＭＳ Ｐゴシック" pitchFamily="42" charset="-128"/>
        <a:cs typeface="+mn-cs"/>
      </a:defRPr>
    </a:lvl7pPr>
    <a:lvl8pPr marL="3199760" algn="l" defTabSz="914218" rtl="0" eaLnBrk="1" latinLnBrk="0" hangingPunct="1">
      <a:defRPr kern="1200">
        <a:solidFill>
          <a:schemeClr val="tx1"/>
        </a:solidFill>
        <a:latin typeface="Arial" charset="0"/>
        <a:ea typeface="ＭＳ Ｐゴシック" pitchFamily="42" charset="-128"/>
        <a:cs typeface="+mn-cs"/>
      </a:defRPr>
    </a:lvl8pPr>
    <a:lvl9pPr marL="3656867" algn="l" defTabSz="914218" rtl="0" eaLnBrk="1" latinLnBrk="0" hangingPunct="1">
      <a:defRPr kern="1200">
        <a:solidFill>
          <a:schemeClr val="tx1"/>
        </a:solidFill>
        <a:latin typeface="Arial" charset="0"/>
        <a:ea typeface="ＭＳ Ｐゴシック" pitchFamily="42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093E"/>
    <a:srgbClr val="220205"/>
    <a:srgbClr val="FFFF66"/>
    <a:srgbClr val="FFFF99"/>
    <a:srgbClr val="EAC048"/>
    <a:srgbClr val="0000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5" autoAdjust="0"/>
    <p:restoredTop sz="99664" autoAdjust="0"/>
  </p:normalViewPr>
  <p:slideViewPr>
    <p:cSldViewPr snapToGrid="0">
      <p:cViewPr varScale="1">
        <p:scale>
          <a:sx n="92" d="100"/>
          <a:sy n="92" d="100"/>
        </p:scale>
        <p:origin x="-6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7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wheeler\AppData\Local\Microsoft\Windows\Temporary%20Internet%20Files\Content.Outlook\4LYJZ902\State%20Appropriati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dirty="0"/>
              <a:t>State Appropriation and</a:t>
            </a:r>
            <a:r>
              <a:rPr lang="en-US" sz="2400" baseline="0" dirty="0"/>
              <a:t> Net Student Fees </a:t>
            </a:r>
            <a:r>
              <a:rPr lang="en-US" sz="2400" baseline="0" dirty="0" smtClean="0"/>
              <a:t/>
            </a:r>
            <a:br>
              <a:rPr lang="en-US" sz="2400" baseline="0" dirty="0" smtClean="0"/>
            </a:br>
            <a:r>
              <a:rPr lang="en-US" sz="2400" baseline="0" dirty="0" smtClean="0"/>
              <a:t>as </a:t>
            </a:r>
            <a:r>
              <a:rPr lang="en-US" sz="2400" baseline="0" dirty="0"/>
              <a:t>a Percent of Total Revenue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'STudent Fee. Appropriation Char'!$A$31</c:f>
              <c:strCache>
                <c:ptCount val="1"/>
                <c:pt idx="0">
                  <c:v>State Operating Appropriation</c:v>
                </c:pt>
              </c:strCache>
            </c:strRef>
          </c:tx>
          <c:spPr>
            <a:ln w="76200"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'STudent Fee. Appropriation Char'!$B$30:$N$30</c:f>
              <c:strCache>
                <c:ptCount val="13"/>
                <c:pt idx="0">
                  <c:v>FY01</c:v>
                </c:pt>
                <c:pt idx="1">
                  <c:v>FY02</c:v>
                </c:pt>
                <c:pt idx="2">
                  <c:v>FY03</c:v>
                </c:pt>
                <c:pt idx="3">
                  <c:v>FY04</c:v>
                </c:pt>
                <c:pt idx="4">
                  <c:v>FY05</c:v>
                </c:pt>
                <c:pt idx="5">
                  <c:v>FY06</c:v>
                </c:pt>
                <c:pt idx="6">
                  <c:v>FY07</c:v>
                </c:pt>
                <c:pt idx="7">
                  <c:v>FY08</c:v>
                </c:pt>
                <c:pt idx="8">
                  <c:v>FY09</c:v>
                </c:pt>
                <c:pt idx="9">
                  <c:v>FY10</c:v>
                </c:pt>
                <c:pt idx="10">
                  <c:v>FY11</c:v>
                </c:pt>
                <c:pt idx="11">
                  <c:v>FY12</c:v>
                </c:pt>
                <c:pt idx="12">
                  <c:v>FY13</c:v>
                </c:pt>
              </c:strCache>
            </c:strRef>
          </c:cat>
          <c:val>
            <c:numRef>
              <c:f>'STudent Fee. Appropriation Char'!$B$31:$N$31</c:f>
              <c:numCache>
                <c:formatCode>0%</c:formatCode>
                <c:ptCount val="13"/>
                <c:pt idx="0">
                  <c:v>0.275559651204811</c:v>
                </c:pt>
                <c:pt idx="1">
                  <c:v>0.268698769669182</c:v>
                </c:pt>
                <c:pt idx="2">
                  <c:v>0.2539069250955</c:v>
                </c:pt>
                <c:pt idx="3">
                  <c:v>0.244792224572074</c:v>
                </c:pt>
                <c:pt idx="4">
                  <c:v>0.24146620524434</c:v>
                </c:pt>
                <c:pt idx="5">
                  <c:v>0.231501533446117</c:v>
                </c:pt>
                <c:pt idx="6">
                  <c:v>0.215389180157391</c:v>
                </c:pt>
                <c:pt idx="7">
                  <c:v>0.22655915681092</c:v>
                </c:pt>
                <c:pt idx="8">
                  <c:v>0.220327895599199</c:v>
                </c:pt>
                <c:pt idx="9">
                  <c:v>0.197410033663408</c:v>
                </c:pt>
                <c:pt idx="10">
                  <c:v>0.189992281104351</c:v>
                </c:pt>
                <c:pt idx="11">
                  <c:v>0.177005048250283</c:v>
                </c:pt>
                <c:pt idx="12">
                  <c:v>0.175013064325377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'STudent Fee. Appropriation Char'!$A$32</c:f>
              <c:strCache>
                <c:ptCount val="1"/>
                <c:pt idx="0">
                  <c:v>Net Student Fees</c:v>
                </c:pt>
              </c:strCache>
            </c:strRef>
          </c:tx>
          <c:spPr>
            <a:ln w="76200" cmpd="sng">
              <a:solidFill>
                <a:srgbClr val="FF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'STudent Fee. Appropriation Char'!$B$30:$N$30</c:f>
              <c:strCache>
                <c:ptCount val="13"/>
                <c:pt idx="0">
                  <c:v>FY01</c:v>
                </c:pt>
                <c:pt idx="1">
                  <c:v>FY02</c:v>
                </c:pt>
                <c:pt idx="2">
                  <c:v>FY03</c:v>
                </c:pt>
                <c:pt idx="3">
                  <c:v>FY04</c:v>
                </c:pt>
                <c:pt idx="4">
                  <c:v>FY05</c:v>
                </c:pt>
                <c:pt idx="5">
                  <c:v>FY06</c:v>
                </c:pt>
                <c:pt idx="6">
                  <c:v>FY07</c:v>
                </c:pt>
                <c:pt idx="7">
                  <c:v>FY08</c:v>
                </c:pt>
                <c:pt idx="8">
                  <c:v>FY09</c:v>
                </c:pt>
                <c:pt idx="9">
                  <c:v>FY10</c:v>
                </c:pt>
                <c:pt idx="10">
                  <c:v>FY11</c:v>
                </c:pt>
                <c:pt idx="11">
                  <c:v>FY12</c:v>
                </c:pt>
                <c:pt idx="12">
                  <c:v>FY13</c:v>
                </c:pt>
              </c:strCache>
            </c:strRef>
          </c:cat>
          <c:val>
            <c:numRef>
              <c:f>'STudent Fee. Appropriation Char'!$B$32:$N$32</c:f>
              <c:numCache>
                <c:formatCode>0%</c:formatCode>
                <c:ptCount val="13"/>
                <c:pt idx="0">
                  <c:v>0.211439393243727</c:v>
                </c:pt>
                <c:pt idx="1">
                  <c:v>0.234867616061421</c:v>
                </c:pt>
                <c:pt idx="2">
                  <c:v>0.252203511713326</c:v>
                </c:pt>
                <c:pt idx="3">
                  <c:v>0.264700027395624</c:v>
                </c:pt>
                <c:pt idx="4">
                  <c:v>0.273185197591186</c:v>
                </c:pt>
                <c:pt idx="5">
                  <c:v>0.282272767284498</c:v>
                </c:pt>
                <c:pt idx="6">
                  <c:v>0.282539153914657</c:v>
                </c:pt>
                <c:pt idx="7">
                  <c:v>0.310217496335814</c:v>
                </c:pt>
                <c:pt idx="8">
                  <c:v>0.328170346250549</c:v>
                </c:pt>
                <c:pt idx="9">
                  <c:v>0.329743395753566</c:v>
                </c:pt>
                <c:pt idx="10">
                  <c:v>0.33035329375774</c:v>
                </c:pt>
                <c:pt idx="11">
                  <c:v>0.347497510216697</c:v>
                </c:pt>
                <c:pt idx="12">
                  <c:v>0.354840659372376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3970200"/>
        <c:axId val="2093973288"/>
      </c:lineChart>
      <c:catAx>
        <c:axId val="2093970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093973288"/>
        <c:crosses val="autoZero"/>
        <c:auto val="1"/>
        <c:lblAlgn val="ctr"/>
        <c:lblOffset val="100"/>
        <c:noMultiLvlLbl val="0"/>
      </c:catAx>
      <c:valAx>
        <c:axId val="2093973288"/>
        <c:scaling>
          <c:orientation val="minMax"/>
          <c:min val="0.15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09397020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dirty="0"/>
              <a:t>Operating Appropriation Increased at Inflation </a:t>
            </a:r>
            <a:r>
              <a:rPr lang="en-US" sz="2400" dirty="0" smtClean="0"/>
              <a:t>Rate (1990 Dollars)</a:t>
            </a:r>
            <a:endParaRPr lang="en-US" sz="240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'State Appr Constant Dollars'!$B$32</c:f>
              <c:strCache>
                <c:ptCount val="1"/>
                <c:pt idx="0">
                  <c:v>Actual State Operating Appropriation</c:v>
                </c:pt>
              </c:strCache>
            </c:strRef>
          </c:tx>
          <c:spPr>
            <a:ln w="508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'State Appr Constant Dollars'!$A$33:$A$56</c:f>
              <c:numCache>
                <c:formatCode>General</c:formatCode>
                <c:ptCount val="24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'State Appr Constant Dollars'!$B$33:$B$56</c:f>
              <c:numCache>
                <c:formatCode>_("$"* #,##0_);_("$"* \(#,##0\);_("$"* "-"??_);_(@_)</c:formatCode>
                <c:ptCount val="24"/>
                <c:pt idx="0">
                  <c:v>3.08899556E8</c:v>
                </c:pt>
                <c:pt idx="1">
                  <c:v>3.26433495E8</c:v>
                </c:pt>
                <c:pt idx="2">
                  <c:v>3.33461597E8</c:v>
                </c:pt>
                <c:pt idx="3">
                  <c:v>3.32236154E8</c:v>
                </c:pt>
                <c:pt idx="4">
                  <c:v>3.37748028E8</c:v>
                </c:pt>
                <c:pt idx="5">
                  <c:v>3.37118161E8</c:v>
                </c:pt>
                <c:pt idx="6">
                  <c:v>3.49798474E8</c:v>
                </c:pt>
                <c:pt idx="7">
                  <c:v>3.66975566E8</c:v>
                </c:pt>
                <c:pt idx="8">
                  <c:v>3.83164495E8</c:v>
                </c:pt>
                <c:pt idx="9">
                  <c:v>3.97515679E8</c:v>
                </c:pt>
                <c:pt idx="10">
                  <c:v>4.14945395E8</c:v>
                </c:pt>
                <c:pt idx="11">
                  <c:v>4.29384028E8</c:v>
                </c:pt>
                <c:pt idx="12">
                  <c:v>4.35983862E8</c:v>
                </c:pt>
                <c:pt idx="13">
                  <c:v>4.48900658E8</c:v>
                </c:pt>
                <c:pt idx="14">
                  <c:v>4.53048215E8</c:v>
                </c:pt>
                <c:pt idx="15">
                  <c:v>4.6298143E8</c:v>
                </c:pt>
                <c:pt idx="16">
                  <c:v>4.5899646E8</c:v>
                </c:pt>
                <c:pt idx="17">
                  <c:v>4.58265552E8</c:v>
                </c:pt>
                <c:pt idx="18">
                  <c:v>4.71723753E8</c:v>
                </c:pt>
                <c:pt idx="19">
                  <c:v>4.91234131E8</c:v>
                </c:pt>
                <c:pt idx="20">
                  <c:v>4.68983593E8</c:v>
                </c:pt>
                <c:pt idx="21">
                  <c:v>4.61889295E8</c:v>
                </c:pt>
                <c:pt idx="22">
                  <c:v>4.52781044E8</c:v>
                </c:pt>
                <c:pt idx="23">
                  <c:v>4.52781044E8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'State Appr Constant Dollars'!$C$32</c:f>
              <c:strCache>
                <c:ptCount val="1"/>
                <c:pt idx="0">
                  <c:v>CPI</c:v>
                </c:pt>
              </c:strCache>
            </c:strRef>
          </c:tx>
          <c:cat>
            <c:numRef>
              <c:f>'State Appr Constant Dollars'!$A$33:$A$56</c:f>
              <c:numCache>
                <c:formatCode>General</c:formatCode>
                <c:ptCount val="24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'State Appr Constant Dollars'!$C$33:$C$56</c:f>
            </c:numRef>
          </c:val>
          <c:smooth val="0"/>
        </c:ser>
        <c:ser>
          <c:idx val="2"/>
          <c:order val="2"/>
          <c:tx>
            <c:strRef>
              <c:f>'State Appr Constant Dollars'!$D$32</c:f>
              <c:strCache>
                <c:ptCount val="1"/>
                <c:pt idx="0">
                  <c:v>State Operating Appropriation increased at CPI</c:v>
                </c:pt>
              </c:strCache>
            </c:strRef>
          </c:tx>
          <c:spPr>
            <a:ln w="50800">
              <a:solidFill>
                <a:srgbClr val="3A2DE1"/>
              </a:solidFill>
            </a:ln>
          </c:spPr>
          <c:marker>
            <c:symbol val="none"/>
          </c:marker>
          <c:cat>
            <c:numRef>
              <c:f>'State Appr Constant Dollars'!$A$33:$A$56</c:f>
              <c:numCache>
                <c:formatCode>General</c:formatCode>
                <c:ptCount val="24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'State Appr Constant Dollars'!$D$33:$D$56</c:f>
              <c:numCache>
                <c:formatCode>_("$"* #,##0_);_("$"* \(#,##0\);_("$"* "-"??_);_(@_)</c:formatCode>
                <c:ptCount val="24"/>
                <c:pt idx="0">
                  <c:v>3.08899556E8</c:v>
                </c:pt>
                <c:pt idx="1">
                  <c:v>3.25580132024E8</c:v>
                </c:pt>
                <c:pt idx="2">
                  <c:v>3.39254497569008E8</c:v>
                </c:pt>
                <c:pt idx="3">
                  <c:v>3.49432132496078E8</c:v>
                </c:pt>
                <c:pt idx="4">
                  <c:v>3.59915096470961E8</c:v>
                </c:pt>
                <c:pt idx="5">
                  <c:v>3.69272888979206E8</c:v>
                </c:pt>
                <c:pt idx="6">
                  <c:v>3.79612529870623E8</c:v>
                </c:pt>
                <c:pt idx="7">
                  <c:v>3.91000905766742E8</c:v>
                </c:pt>
                <c:pt idx="8">
                  <c:v>3.99993926599377E8</c:v>
                </c:pt>
                <c:pt idx="9">
                  <c:v>4.06393829424967E8</c:v>
                </c:pt>
                <c:pt idx="10">
                  <c:v>4.15334493672316E8</c:v>
                </c:pt>
                <c:pt idx="11">
                  <c:v>4.29455866457175E8</c:v>
                </c:pt>
                <c:pt idx="12">
                  <c:v>4.41480630717976E8</c:v>
                </c:pt>
                <c:pt idx="13">
                  <c:v>4.48544320809464E8</c:v>
                </c:pt>
                <c:pt idx="14">
                  <c:v>4.58860840188081E8</c:v>
                </c:pt>
                <c:pt idx="15">
                  <c:v>4.7125008287316E8</c:v>
                </c:pt>
                <c:pt idx="16">
                  <c:v>4.87272585690847E8</c:v>
                </c:pt>
                <c:pt idx="17">
                  <c:v>5.02865308432954E8</c:v>
                </c:pt>
                <c:pt idx="18">
                  <c:v>5.16945537069077E8</c:v>
                </c:pt>
                <c:pt idx="19">
                  <c:v>5.36589467477702E8</c:v>
                </c:pt>
                <c:pt idx="20">
                  <c:v>5.34443109607791E8</c:v>
                </c:pt>
                <c:pt idx="21">
                  <c:v>5.42994199361515E8</c:v>
                </c:pt>
                <c:pt idx="22">
                  <c:v>5.60370013741084E8</c:v>
                </c:pt>
                <c:pt idx="23">
                  <c:v>5.72137784029646E8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'State Appr Constant Dollars'!$E$32</c:f>
              <c:strCache>
                <c:ptCount val="1"/>
                <c:pt idx="0">
                  <c:v>HEPI</c:v>
                </c:pt>
              </c:strCache>
            </c:strRef>
          </c:tx>
          <c:marker>
            <c:symbol val="none"/>
          </c:marker>
          <c:cat>
            <c:numRef>
              <c:f>'State Appr Constant Dollars'!$A$33:$A$56</c:f>
              <c:numCache>
                <c:formatCode>General</c:formatCode>
                <c:ptCount val="24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'State Appr Constant Dollars'!$E$33:$E$56</c:f>
            </c:numRef>
          </c:val>
          <c:smooth val="0"/>
        </c:ser>
        <c:ser>
          <c:idx val="4"/>
          <c:order val="4"/>
          <c:tx>
            <c:strRef>
              <c:f>'State Appr Constant Dollars'!$F$32</c:f>
              <c:strCache>
                <c:ptCount val="1"/>
                <c:pt idx="0">
                  <c:v>State Operating Appropriation increased at HEPI</c:v>
                </c:pt>
              </c:strCache>
            </c:strRef>
          </c:tx>
          <c:spPr>
            <a:ln w="508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'State Appr Constant Dollars'!$A$33:$A$56</c:f>
              <c:numCache>
                <c:formatCode>General</c:formatCode>
                <c:ptCount val="24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'State Appr Constant Dollars'!$F$33:$F$56</c:f>
              <c:numCache>
                <c:formatCode>_("$"* #,##0_);_("$"* \(#,##0\);_("$"* "-"??_);_(@_)</c:formatCode>
                <c:ptCount val="24"/>
                <c:pt idx="0">
                  <c:v>3.08899556E8</c:v>
                </c:pt>
                <c:pt idx="1">
                  <c:v>3.2743352936E8</c:v>
                </c:pt>
                <c:pt idx="2">
                  <c:v>3.4478750641608E8</c:v>
                </c:pt>
                <c:pt idx="3">
                  <c:v>3.5719985664706E8</c:v>
                </c:pt>
                <c:pt idx="4">
                  <c:v>3.67558652489824E8</c:v>
                </c:pt>
                <c:pt idx="5">
                  <c:v>3.80055646674478E8</c:v>
                </c:pt>
                <c:pt idx="6">
                  <c:v>3.91077260428037E8</c:v>
                </c:pt>
                <c:pt idx="7">
                  <c:v>4.03200655501307E8</c:v>
                </c:pt>
                <c:pt idx="8">
                  <c:v>4.17312678443852E8</c:v>
                </c:pt>
                <c:pt idx="9">
                  <c:v>4.27328182726505E8</c:v>
                </c:pt>
                <c:pt idx="10">
                  <c:v>4.44848638218291E8</c:v>
                </c:pt>
                <c:pt idx="11">
                  <c:v>4.71539556511389E8</c:v>
                </c:pt>
                <c:pt idx="12">
                  <c:v>4.80498808085105E8</c:v>
                </c:pt>
                <c:pt idx="13">
                  <c:v>5.05004247297446E8</c:v>
                </c:pt>
                <c:pt idx="14">
                  <c:v>5.23689404447451E8</c:v>
                </c:pt>
                <c:pt idx="15">
                  <c:v>5.44113291220901E8</c:v>
                </c:pt>
                <c:pt idx="16">
                  <c:v>5.71863069073167E8</c:v>
                </c:pt>
                <c:pt idx="17">
                  <c:v>5.87875235007216E8</c:v>
                </c:pt>
                <c:pt idx="18">
                  <c:v>6.17268996757577E8</c:v>
                </c:pt>
                <c:pt idx="19">
                  <c:v>6.30848914686244E8</c:v>
                </c:pt>
                <c:pt idx="20">
                  <c:v>6.3652655491842E8</c:v>
                </c:pt>
                <c:pt idx="21">
                  <c:v>6.51166665681544E8</c:v>
                </c:pt>
                <c:pt idx="22">
                  <c:v>6.6223649899813E8</c:v>
                </c:pt>
                <c:pt idx="23">
                  <c:v>6.73494519481098E8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5608840"/>
        <c:axId val="2105611960"/>
      </c:lineChart>
      <c:catAx>
        <c:axId val="2105608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05611960"/>
        <c:crosses val="autoZero"/>
        <c:auto val="1"/>
        <c:lblAlgn val="ctr"/>
        <c:lblOffset val="100"/>
        <c:tickLblSkip val="3"/>
        <c:noMultiLvlLbl val="0"/>
      </c:catAx>
      <c:valAx>
        <c:axId val="2105611960"/>
        <c:scaling>
          <c:orientation val="minMax"/>
          <c:min val="3.0E8"/>
        </c:scaling>
        <c:delete val="0"/>
        <c:axPos val="l"/>
        <c:majorGridlines/>
        <c:numFmt formatCode="_(&quot;$&quot;* #,##0_);_(&quot;$&quot;* \(#,##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0560884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 dirty="0" smtClean="0"/>
              <a:t>State Operating </a:t>
            </a:r>
            <a:r>
              <a:rPr lang="en-US" sz="2800" dirty="0"/>
              <a:t>Appropriation </a:t>
            </a:r>
            <a:r>
              <a:rPr lang="en-US" sz="2800" u="sng" dirty="0"/>
              <a:t>per Student FTE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'State Appr per FTE'!$B$30</c:f>
              <c:strCache>
                <c:ptCount val="1"/>
                <c:pt idx="0">
                  <c:v>Actual State Operating Appropriation</c:v>
                </c:pt>
              </c:strCache>
            </c:strRef>
          </c:tx>
          <c:cat>
            <c:numRef>
              <c:f>'State Appr per FTE'!$A$31:$A$54</c:f>
              <c:numCache>
                <c:formatCode>General</c:formatCode>
                <c:ptCount val="17"/>
                <c:pt idx="0">
                  <c:v>1997.0</c:v>
                </c:pt>
                <c:pt idx="1">
                  <c:v>1998.0</c:v>
                </c:pt>
                <c:pt idx="2">
                  <c:v>1999.0</c:v>
                </c:pt>
                <c:pt idx="3">
                  <c:v>2000.0</c:v>
                </c:pt>
                <c:pt idx="4">
                  <c:v>2001.0</c:v>
                </c:pt>
                <c:pt idx="5">
                  <c:v>2002.0</c:v>
                </c:pt>
                <c:pt idx="6">
                  <c:v>2003.0</c:v>
                </c:pt>
                <c:pt idx="7">
                  <c:v>2004.0</c:v>
                </c:pt>
                <c:pt idx="8">
                  <c:v>2005.0</c:v>
                </c:pt>
                <c:pt idx="9">
                  <c:v>2006.0</c:v>
                </c:pt>
                <c:pt idx="10">
                  <c:v>2007.0</c:v>
                </c:pt>
                <c:pt idx="11">
                  <c:v>2008.0</c:v>
                </c:pt>
                <c:pt idx="12">
                  <c:v>2009.0</c:v>
                </c:pt>
                <c:pt idx="13">
                  <c:v>2010.0</c:v>
                </c:pt>
                <c:pt idx="14">
                  <c:v>2011.0</c:v>
                </c:pt>
                <c:pt idx="15">
                  <c:v>2012.0</c:v>
                </c:pt>
                <c:pt idx="16">
                  <c:v>2013.0</c:v>
                </c:pt>
              </c:numCache>
            </c:numRef>
          </c:cat>
          <c:val>
            <c:numRef>
              <c:f>'State Appr per FTE'!$B$31:$B$54</c:f>
            </c:numRef>
          </c:val>
          <c:smooth val="0"/>
        </c:ser>
        <c:ser>
          <c:idx val="1"/>
          <c:order val="1"/>
          <c:tx>
            <c:strRef>
              <c:f>'State Appr per FTE'!$C$30</c:f>
              <c:strCache>
                <c:ptCount val="1"/>
                <c:pt idx="0">
                  <c:v>FTE Students</c:v>
                </c:pt>
              </c:strCache>
            </c:strRef>
          </c:tx>
          <c:cat>
            <c:numRef>
              <c:f>'State Appr per FTE'!$A$31:$A$54</c:f>
              <c:numCache>
                <c:formatCode>General</c:formatCode>
                <c:ptCount val="17"/>
                <c:pt idx="0">
                  <c:v>1997.0</c:v>
                </c:pt>
                <c:pt idx="1">
                  <c:v>1998.0</c:v>
                </c:pt>
                <c:pt idx="2">
                  <c:v>1999.0</c:v>
                </c:pt>
                <c:pt idx="3">
                  <c:v>2000.0</c:v>
                </c:pt>
                <c:pt idx="4">
                  <c:v>2001.0</c:v>
                </c:pt>
                <c:pt idx="5">
                  <c:v>2002.0</c:v>
                </c:pt>
                <c:pt idx="6">
                  <c:v>2003.0</c:v>
                </c:pt>
                <c:pt idx="7">
                  <c:v>2004.0</c:v>
                </c:pt>
                <c:pt idx="8">
                  <c:v>2005.0</c:v>
                </c:pt>
                <c:pt idx="9">
                  <c:v>2006.0</c:v>
                </c:pt>
                <c:pt idx="10">
                  <c:v>2007.0</c:v>
                </c:pt>
                <c:pt idx="11">
                  <c:v>2008.0</c:v>
                </c:pt>
                <c:pt idx="12">
                  <c:v>2009.0</c:v>
                </c:pt>
                <c:pt idx="13">
                  <c:v>2010.0</c:v>
                </c:pt>
                <c:pt idx="14">
                  <c:v>2011.0</c:v>
                </c:pt>
                <c:pt idx="15">
                  <c:v>2012.0</c:v>
                </c:pt>
                <c:pt idx="16">
                  <c:v>2013.0</c:v>
                </c:pt>
              </c:numCache>
            </c:numRef>
          </c:cat>
          <c:val>
            <c:numRef>
              <c:f>'State Appr per FTE'!$C$31:$C$54</c:f>
            </c:numRef>
          </c:val>
          <c:smooth val="0"/>
        </c:ser>
        <c:ser>
          <c:idx val="2"/>
          <c:order val="2"/>
          <c:tx>
            <c:strRef>
              <c:f>'State Appr per FTE'!$D$30</c:f>
              <c:strCache>
                <c:ptCount val="1"/>
                <c:pt idx="0">
                  <c:v>Operating Appropriation per Student FTE</c:v>
                </c:pt>
              </c:strCache>
            </c:strRef>
          </c:tx>
          <c:spPr>
            <a:ln w="508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'State Appr per FTE'!$A$31:$A$54</c:f>
              <c:numCache>
                <c:formatCode>General</c:formatCode>
                <c:ptCount val="17"/>
                <c:pt idx="0">
                  <c:v>1997.0</c:v>
                </c:pt>
                <c:pt idx="1">
                  <c:v>1998.0</c:v>
                </c:pt>
                <c:pt idx="2">
                  <c:v>1999.0</c:v>
                </c:pt>
                <c:pt idx="3">
                  <c:v>2000.0</c:v>
                </c:pt>
                <c:pt idx="4">
                  <c:v>2001.0</c:v>
                </c:pt>
                <c:pt idx="5">
                  <c:v>2002.0</c:v>
                </c:pt>
                <c:pt idx="6">
                  <c:v>2003.0</c:v>
                </c:pt>
                <c:pt idx="7">
                  <c:v>2004.0</c:v>
                </c:pt>
                <c:pt idx="8">
                  <c:v>2005.0</c:v>
                </c:pt>
                <c:pt idx="9">
                  <c:v>2006.0</c:v>
                </c:pt>
                <c:pt idx="10">
                  <c:v>2007.0</c:v>
                </c:pt>
                <c:pt idx="11">
                  <c:v>2008.0</c:v>
                </c:pt>
                <c:pt idx="12">
                  <c:v>2009.0</c:v>
                </c:pt>
                <c:pt idx="13">
                  <c:v>2010.0</c:v>
                </c:pt>
                <c:pt idx="14">
                  <c:v>2011.0</c:v>
                </c:pt>
                <c:pt idx="15">
                  <c:v>2012.0</c:v>
                </c:pt>
                <c:pt idx="16">
                  <c:v>2013.0</c:v>
                </c:pt>
              </c:numCache>
            </c:numRef>
          </c:cat>
          <c:val>
            <c:numRef>
              <c:f>'State Appr per FTE'!$D$31:$D$54</c:f>
              <c:numCache>
                <c:formatCode>_("$"* #,##0_);_("$"* \(#,##0\);_("$"* "-"??_);_(@_)</c:formatCode>
                <c:ptCount val="17"/>
                <c:pt idx="0">
                  <c:v>5886.96225355728</c:v>
                </c:pt>
                <c:pt idx="1">
                  <c:v>6061.96201430199</c:v>
                </c:pt>
                <c:pt idx="2">
                  <c:v>6139.07710531152</c:v>
                </c:pt>
                <c:pt idx="3">
                  <c:v>6336.679158439352</c:v>
                </c:pt>
                <c:pt idx="4">
                  <c:v>6438.159403600945</c:v>
                </c:pt>
                <c:pt idx="5">
                  <c:v>6358.601376775663</c:v>
                </c:pt>
                <c:pt idx="6">
                  <c:v>6318.664285030601</c:v>
                </c:pt>
                <c:pt idx="7">
                  <c:v>6264.684697266786</c:v>
                </c:pt>
                <c:pt idx="8">
                  <c:v>6433.675318431066</c:v>
                </c:pt>
                <c:pt idx="9">
                  <c:v>6336.211937570576</c:v>
                </c:pt>
                <c:pt idx="10">
                  <c:v>6315.390176576865</c:v>
                </c:pt>
                <c:pt idx="11">
                  <c:v>6393.19421348155</c:v>
                </c:pt>
                <c:pt idx="12">
                  <c:v>6443.386622244667</c:v>
                </c:pt>
                <c:pt idx="13">
                  <c:v>5840.851685748696</c:v>
                </c:pt>
                <c:pt idx="14">
                  <c:v>5643.66377451214</c:v>
                </c:pt>
                <c:pt idx="15">
                  <c:v>5506.27561717135</c:v>
                </c:pt>
                <c:pt idx="16">
                  <c:v>5540.09695575568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5649032"/>
        <c:axId val="2105652072"/>
      </c:lineChart>
      <c:catAx>
        <c:axId val="2105649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 baseline="0"/>
            </a:pPr>
            <a:endParaRPr lang="en-US"/>
          </a:p>
        </c:txPr>
        <c:crossAx val="2105652072"/>
        <c:crosses val="autoZero"/>
        <c:auto val="1"/>
        <c:lblAlgn val="ctr"/>
        <c:lblOffset val="100"/>
        <c:noMultiLvlLbl val="0"/>
      </c:catAx>
      <c:valAx>
        <c:axId val="2105652072"/>
        <c:scaling>
          <c:orientation val="minMax"/>
        </c:scaling>
        <c:delete val="0"/>
        <c:axPos val="l"/>
        <c:majorGridlines/>
        <c:numFmt formatCode="_(&quot;$&quot;* #,##0_);_(&quot;$&quot;* \(#,##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056490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D53CD-E98A-4AF1-B2E7-92E701A57799}" type="datetimeFigureOut">
              <a:rPr lang="en-US" smtClean="0"/>
              <a:pPr/>
              <a:t>5/26/14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A37DF-85D6-466E-9AAA-A487BE4CC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88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8C79F-AB86-4E90-A866-3DA508B357B5}" type="datetimeFigureOut">
              <a:rPr lang="en-US" smtClean="0"/>
              <a:pPr/>
              <a:t>5/26/14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D3913-6EFB-43FA-849B-45D24E24EF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3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4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believed, and still believe that too much money is being spent directly on these big systems, and indirectly on inefficient processes, and adapting to systems that aren’t really designed for education. </a:t>
            </a:r>
            <a:r>
              <a:rPr lang="en-US" dirty="0" smtClean="0"/>
              <a:t>area to look for optimization potential is in administrative operating expenses.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first wave of ERP cost higher education in this country about $5b for the initial software licensing and implementation fees.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UW System </a:t>
            </a:r>
          </a:p>
          <a:p>
            <a:r>
              <a:rPr lang="en-US" baseline="0" dirty="0" smtClean="0"/>
              <a:t>2</a:t>
            </a:r>
            <a:r>
              <a:rPr lang="en-US" baseline="30000" dirty="0" smtClean="0"/>
              <a:t>nd</a:t>
            </a:r>
            <a:r>
              <a:rPr lang="en-US" baseline="0" dirty="0" smtClean="0"/>
              <a:t> attempt at the project in 2012 at it was $81M… </a:t>
            </a:r>
          </a:p>
          <a:p>
            <a:endParaRPr lang="en-US" baseline="0" dirty="0" smtClean="0"/>
          </a:p>
          <a:p>
            <a:r>
              <a:rPr lang="en-US" dirty="0"/>
              <a:t>"The costs are significant, but they are in line with similar projects at other universities," Reilly wrote in a letter.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E3089-3032-374F-911A-5D2A9499915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09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89B16-B8E2-4CB9-A4B2-9F9B18BFAC1E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2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  <a:prstGeom prst="rect">
            <a:avLst/>
          </a:prstGeom>
        </p:spPr>
        <p:txBody>
          <a:bodyPr lIns="91424" tIns="45718" rIns="9142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91424" tIns="45718" rIns="91424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xmlns:p14="http://schemas.microsoft.com/office/powerpoint/2010/main"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ey-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0797" y="2622210"/>
            <a:ext cx="8554453" cy="1362075"/>
          </a:xfrm>
          <a:prstGeom prst="rect">
            <a:avLst/>
          </a:prstGeom>
        </p:spPr>
        <p:txBody>
          <a:bodyPr lIns="91438" tIns="45719" rIns="91438" bIns="45719" anchor="t"/>
          <a:lstStyle>
            <a:lvl1pPr algn="ctr">
              <a:defRPr sz="4125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39221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fld id="{41A4C986-A6E9-41B7-9C4E-FD03BB4A4CAB}" type="datetimeFigureOut">
              <a:rPr lang="en-US" smtClean="0"/>
              <a:pPr/>
              <a:t>5/26/14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lIns="91424" tIns="45718" rIns="91424" bIns="4571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2946-B953-4A65-8E14-B0E1BFA37F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lIns="91424" tIns="45718" rIns="9142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lIns="91424" tIns="45718" rIns="9142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0800" y="2622208"/>
            <a:ext cx="8554453" cy="1362075"/>
          </a:xfrm>
          <a:prstGeom prst="rect">
            <a:avLst/>
          </a:prstGeom>
        </p:spPr>
        <p:txBody>
          <a:bodyPr lIns="91424" tIns="45718" rIns="91424" bIns="45718" anchor="t"/>
          <a:lstStyle>
            <a:lvl1pPr algn="ctr">
              <a:defRPr sz="4125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lIns="91424" tIns="45718" rIns="91424" bIns="45718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8" rIns="91424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51298" y="2001852"/>
            <a:ext cx="3654028" cy="4422775"/>
          </a:xfrm>
          <a:prstGeom prst="rect">
            <a:avLst/>
          </a:prstGeom>
        </p:spPr>
        <p:txBody>
          <a:bodyPr vert="horz" lIns="91424" tIns="45718" rIns="9142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4786803" y="2004842"/>
            <a:ext cx="3654028" cy="4422775"/>
          </a:xfrm>
          <a:prstGeom prst="rect">
            <a:avLst/>
          </a:prstGeom>
        </p:spPr>
        <p:txBody>
          <a:bodyPr vert="horz" lIns="91424" tIns="45718" rIns="91424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05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-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809" y="2622208"/>
            <a:ext cx="8554453" cy="1362075"/>
          </a:xfrm>
          <a:prstGeom prst="rect">
            <a:avLst/>
          </a:prstGeom>
        </p:spPr>
        <p:txBody>
          <a:bodyPr lIns="121880" tIns="60940" rIns="121880" bIns="60940" anchor="t"/>
          <a:lstStyle>
            <a:lvl1pPr algn="ctr">
              <a:defRPr sz="54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75678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295400" y="5774180"/>
            <a:ext cx="6324600" cy="650875"/>
          </a:xfrm>
          <a:prstGeom prst="rect">
            <a:avLst/>
          </a:prstGeom>
        </p:spPr>
        <p:txBody>
          <a:bodyPr lIns="91436" tIns="45718" rIns="91436" bIns="45718">
            <a:noAutofit/>
          </a:bodyPr>
          <a:lstStyle>
            <a:lvl1pPr marL="0" indent="0">
              <a:buNone/>
              <a:defRPr sz="2100">
                <a:solidFill>
                  <a:schemeClr val="accent6">
                    <a:lumMod val="90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 marL="1371532" indent="0">
              <a:buNone/>
              <a:defRPr sz="2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65217" y="1600203"/>
            <a:ext cx="6999287" cy="3662363"/>
          </a:xfrm>
          <a:prstGeom prst="rect">
            <a:avLst/>
          </a:prstGeom>
        </p:spPr>
        <p:txBody>
          <a:bodyPr lIns="91436" tIns="45718" rIns="91436" bIns="45718"/>
          <a:lstStyle>
            <a:lvl1pPr marL="342884" indent="-342884">
              <a:buFont typeface="Arial" panose="020B0604020202020204" pitchFamily="34" charset="0"/>
              <a:buChar char="•"/>
              <a:defRPr baseline="0"/>
            </a:lvl1pPr>
          </a:lstStyle>
          <a:p>
            <a:pPr lvl="0"/>
            <a:r>
              <a:rPr lang="en-US" dirty="0" smtClean="0"/>
              <a:t>Text Goes here</a:t>
            </a:r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48505A05-1974-134A-B52E-7AA094B24DB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73602" y="652931"/>
            <a:ext cx="6991350" cy="755651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3000" b="1"/>
            </a:lvl1pPr>
          </a:lstStyle>
          <a:p>
            <a:pPr lvl="0"/>
            <a:r>
              <a:rPr lang="en-US" dirty="0" smtClean="0"/>
              <a:t>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755963"/>
            <a:ext cx="11811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59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wheeler\Desktop\Flikr\4098873568_027482c472_b.jpg"/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-1"/>
            <a:ext cx="9143997" cy="69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1" y="1600202"/>
            <a:ext cx="8554453" cy="1362075"/>
          </a:xfrm>
          <a:prstGeom prst="rect">
            <a:avLst/>
          </a:prstGeom>
        </p:spPr>
        <p:txBody>
          <a:bodyPr lIns="91438" tIns="45719" rIns="91438" bIns="45719" anchor="t"/>
          <a:lstStyle>
            <a:lvl1pPr algn="ctr">
              <a:defRPr sz="4125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610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2.xml"/><Relationship Id="rId3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2" r:id="rId4"/>
    <p:sldLayoutId id="2147483703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68566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26" indent="-257126" algn="l" defTabSz="6856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01" indent="-214273" algn="l" defTabSz="685664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81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10" indent="-171418" algn="l" defTabSz="685664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0" indent="-171418" algn="l" defTabSz="685664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4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6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8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73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30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664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6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8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1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0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26167"/>
            <a:ext cx="9144000" cy="7318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16679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60EF2946-B953-4A65-8E14-B0E1BFA37F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264728"/>
            <a:ext cx="4038600" cy="44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68566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26" indent="-257126" algn="l" defTabSz="6856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01" indent="-214273" algn="l" defTabSz="685664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81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10" indent="-171418" algn="l" defTabSz="685664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0" indent="-171418" algn="l" defTabSz="685664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4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6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8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73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30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664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6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8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1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0" algn="l" defTabSz="68566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2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3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g"/><Relationship Id="rId3" Type="http://schemas.openxmlformats.org/officeDocument/2006/relationships/image" Target="../media/image2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g"/><Relationship Id="rId3" Type="http://schemas.openxmlformats.org/officeDocument/2006/relationships/image" Target="../media/image2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g"/><Relationship Id="rId3" Type="http://schemas.openxmlformats.org/officeDocument/2006/relationships/image" Target="../media/image29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39104"/>
            <a:ext cx="9144000" cy="4018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8" y="1145912"/>
            <a:ext cx="8717833" cy="876789"/>
          </a:xfrm>
        </p:spPr>
        <p:txBody>
          <a:bodyPr/>
          <a:lstStyle/>
          <a:p>
            <a:r>
              <a:rPr lang="en-US" sz="3975" b="1" dirty="0"/>
              <a:t>Speeding Up on Curves</a:t>
            </a:r>
            <a:br>
              <a:rPr lang="en-US" sz="3975" b="1" dirty="0"/>
            </a:br>
            <a:endParaRPr lang="en-US" sz="3975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19140" y="3859519"/>
            <a:ext cx="8028087" cy="1314450"/>
          </a:xfrm>
        </p:spPr>
        <p:txBody>
          <a:bodyPr/>
          <a:lstStyle/>
          <a:p>
            <a:r>
              <a:rPr lang="en-US" sz="3600" b="1" dirty="0"/>
              <a:t>Brad Wheeler</a:t>
            </a:r>
          </a:p>
          <a:p>
            <a:r>
              <a:rPr lang="en-US" sz="2775" dirty="0"/>
              <a:t>Vice President for IT, CIO, &amp; Professor</a:t>
            </a:r>
            <a:br>
              <a:rPr lang="en-US" sz="2775" dirty="0"/>
            </a:br>
            <a:r>
              <a:rPr lang="en-US" sz="2775" dirty="0"/>
              <a:t>Indiana University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735592"/>
            <a:ext cx="6233886" cy="265429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r>
              <a:rPr lang="en-US" sz="1125" i="1" dirty="0"/>
              <a:t>© 2014 Brad Wheeler, Creative Commons Attribution 3.0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7869" y="5755635"/>
            <a:ext cx="5366147" cy="265429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en-US" sz="1125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http://www.spoki.lv/upload/articles/34/349681/images/_origin_Daudz-bildites-4.jpg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25848" y="2207505"/>
            <a:ext cx="184674" cy="461637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endParaRPr lang="en-US" sz="2400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0498" y="955523"/>
            <a:ext cx="156210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9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</a:t>
            </a:r>
            <a:r>
              <a:rPr lang="en-US" i="1" dirty="0" smtClean="0"/>
              <a:t>Relevant Curves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4417" y="1449918"/>
            <a:ext cx="2960402" cy="438580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2400" i="1" dirty="0">
                <a:latin typeface="+mn-lt"/>
              </a:rPr>
              <a:t>For Higher Education…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7449" y="4242857"/>
            <a:ext cx="1562100" cy="1304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3944" y="4728317"/>
            <a:ext cx="4537442" cy="392413"/>
          </a:xfrm>
          <a:prstGeom prst="rect">
            <a:avLst/>
          </a:prstGeom>
          <a:noFill/>
        </p:spPr>
        <p:txBody>
          <a:bodyPr wrap="none" lIns="68571" tIns="34289" rIns="68571" bIns="34289" rtlCol="0">
            <a:spAutoFit/>
          </a:bodyPr>
          <a:lstStyle/>
          <a:p>
            <a:r>
              <a:rPr lang="en-US" sz="2100" dirty="0">
                <a:latin typeface="+mn-lt"/>
              </a:rPr>
              <a:t>What are the </a:t>
            </a:r>
            <a:r>
              <a:rPr lang="en-US" sz="2100" i="1" dirty="0">
                <a:latin typeface="+mn-lt"/>
              </a:rPr>
              <a:t>Smart</a:t>
            </a:r>
            <a:r>
              <a:rPr lang="en-US" sz="2100" dirty="0">
                <a:latin typeface="+mn-lt"/>
              </a:rPr>
              <a:t> Bets? When?  Why?</a:t>
            </a:r>
          </a:p>
        </p:txBody>
      </p:sp>
    </p:spTree>
    <p:extLst>
      <p:ext uri="{BB962C8B-B14F-4D97-AF65-F5344CB8AC3E}">
        <p14:creationId xmlns:p14="http://schemas.microsoft.com/office/powerpoint/2010/main" val="311893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Least Three Curves to 2020-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691" indent="-385691">
              <a:spcAft>
                <a:spcPts val="1350"/>
              </a:spcAft>
              <a:buFont typeface="+mj-lt"/>
              <a:buAutoNum type="arabicPeriod"/>
            </a:pPr>
            <a:r>
              <a:rPr lang="en-US" sz="3000" dirty="0"/>
              <a:t>Public to Private Good </a:t>
            </a:r>
            <a:r>
              <a:rPr lang="en-US" sz="2100" dirty="0"/>
              <a:t>…(price/cost pressures)</a:t>
            </a:r>
            <a:endParaRPr lang="en-US" sz="3000" dirty="0"/>
          </a:p>
          <a:p>
            <a:pPr marL="385691" indent="-385691">
              <a:spcAft>
                <a:spcPts val="1350"/>
              </a:spcAft>
              <a:buFont typeface="+mj-lt"/>
              <a:buAutoNum type="arabicPeriod"/>
            </a:pPr>
            <a:r>
              <a:rPr lang="en-US" sz="3000" dirty="0"/>
              <a:t>Digital Favors Scale </a:t>
            </a:r>
            <a:r>
              <a:rPr lang="en-US" sz="2100" dirty="0"/>
              <a:t>…(rise of substitutes?)</a:t>
            </a:r>
          </a:p>
          <a:p>
            <a:pPr marL="385691" indent="-385691">
              <a:spcAft>
                <a:spcPts val="1350"/>
              </a:spcAft>
              <a:buFont typeface="+mj-lt"/>
              <a:buAutoNum type="arabicPeriod"/>
            </a:pPr>
            <a:r>
              <a:rPr lang="en-US" sz="3000" dirty="0"/>
              <a:t>Campus CIO Influence </a:t>
            </a:r>
            <a:r>
              <a:rPr lang="en-US" sz="2100" dirty="0"/>
              <a:t>…(who’s driving?)</a:t>
            </a:r>
            <a:endParaRPr lang="en-US" sz="4125" dirty="0"/>
          </a:p>
          <a:p>
            <a:pPr marL="0" indent="0">
              <a:spcAft>
                <a:spcPts val="1350"/>
              </a:spcAft>
              <a:buNone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75355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Funding for Public Education</a:t>
            </a:r>
            <a:endParaRPr lang="en-US" dirty="0"/>
          </a:p>
        </p:txBody>
      </p:sp>
      <p:sp>
        <p:nvSpPr>
          <p:cNvPr id="4" name="Arc 3"/>
          <p:cNvSpPr/>
          <p:nvPr/>
        </p:nvSpPr>
        <p:spPr>
          <a:xfrm rot="2571399" flipH="1">
            <a:off x="-969600" y="1534161"/>
            <a:ext cx="3752105" cy="3231475"/>
          </a:xfrm>
          <a:prstGeom prst="arc">
            <a:avLst>
              <a:gd name="adj1" fmla="val 15432841"/>
              <a:gd name="adj2" fmla="val 18895434"/>
            </a:avLst>
          </a:prstGeom>
          <a:ln w="76200" cmpd="sng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8" tIns="34289" rIns="68568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33409" y="4124102"/>
            <a:ext cx="5470961" cy="3924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2100" dirty="0">
                <a:latin typeface="+mn-lt"/>
              </a:rPr>
              <a:t>(Higher Education in Increasingly a </a:t>
            </a:r>
            <a:r>
              <a:rPr lang="en-US" sz="2100" i="1" dirty="0">
                <a:latin typeface="+mn-lt"/>
              </a:rPr>
              <a:t>Private </a:t>
            </a:r>
            <a:r>
              <a:rPr lang="en-US" sz="2100" dirty="0">
                <a:latin typeface="+mn-lt"/>
              </a:rPr>
              <a:t>Good)</a:t>
            </a:r>
          </a:p>
        </p:txBody>
      </p:sp>
    </p:spTree>
    <p:extLst>
      <p:ext uri="{BB962C8B-B14F-4D97-AF65-F5344CB8AC3E}">
        <p14:creationId xmlns:p14="http://schemas.microsoft.com/office/powerpoint/2010/main" val="290216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6804265"/>
              </p:ext>
            </p:extLst>
          </p:nvPr>
        </p:nvGraphicFramePr>
        <p:xfrm>
          <a:off x="435899" y="1143759"/>
          <a:ext cx="8001605" cy="4345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5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5" y="866345"/>
            <a:ext cx="457200" cy="5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603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026017002"/>
              </p:ext>
            </p:extLst>
          </p:nvPr>
        </p:nvGraphicFramePr>
        <p:xfrm>
          <a:off x="1152829" y="1072289"/>
          <a:ext cx="6890792" cy="4636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5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5" y="866345"/>
            <a:ext cx="457200" cy="5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56005" y="2526521"/>
            <a:ext cx="438237" cy="346247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dirty="0">
                <a:latin typeface="+mn-lt"/>
              </a:rPr>
              <a:t>CPI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45767" y="1819898"/>
            <a:ext cx="571286" cy="346247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dirty="0">
                <a:latin typeface="+mn-lt"/>
              </a:rPr>
              <a:t>HEPI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35528" y="3335555"/>
            <a:ext cx="731586" cy="346247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dirty="0">
                <a:latin typeface="+mn-lt"/>
              </a:rPr>
              <a:t>Actual</a:t>
            </a:r>
          </a:p>
        </p:txBody>
      </p:sp>
    </p:spTree>
    <p:extLst>
      <p:ext uri="{BB962C8B-B14F-4D97-AF65-F5344CB8AC3E}">
        <p14:creationId xmlns:p14="http://schemas.microsoft.com/office/powerpoint/2010/main" val="291852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2557558"/>
              </p:ext>
            </p:extLst>
          </p:nvPr>
        </p:nvGraphicFramePr>
        <p:xfrm>
          <a:off x="928445" y="1153655"/>
          <a:ext cx="7016373" cy="4538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5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5" y="866345"/>
            <a:ext cx="457200" cy="5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63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2.1 Digital Goes to Scale</a:t>
            </a:r>
            <a:endParaRPr lang="en-US" dirty="0"/>
          </a:p>
        </p:txBody>
      </p:sp>
      <p:sp>
        <p:nvSpPr>
          <p:cNvPr id="3" name="Arc 2"/>
          <p:cNvSpPr/>
          <p:nvPr/>
        </p:nvSpPr>
        <p:spPr>
          <a:xfrm rot="19963548" flipV="1">
            <a:off x="-1546108" y="-1081242"/>
            <a:ext cx="3344605" cy="3225035"/>
          </a:xfrm>
          <a:prstGeom prst="arc">
            <a:avLst>
              <a:gd name="adj1" fmla="val 15432841"/>
              <a:gd name="adj2" fmla="val 18888145"/>
            </a:avLst>
          </a:prstGeom>
          <a:ln w="76200" cmpd="sng">
            <a:solidFill>
              <a:srgbClr val="008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8" tIns="34289" rIns="68568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73698" y="3929531"/>
            <a:ext cx="3830704" cy="807911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pPr algn="ctr"/>
            <a:r>
              <a:rPr lang="en-US" sz="2100" dirty="0">
                <a:latin typeface="+mn-lt"/>
              </a:rPr>
              <a:t>What is our </a:t>
            </a:r>
            <a:r>
              <a:rPr lang="en-US" sz="2700" dirty="0">
                <a:latin typeface="+mn-lt"/>
              </a:rPr>
              <a:t>Path to Scale? </a:t>
            </a:r>
          </a:p>
          <a:p>
            <a:r>
              <a:rPr lang="en-US" sz="2100" dirty="0">
                <a:latin typeface="+mn-lt"/>
              </a:rPr>
              <a:t>(Particularly for Online Learning)</a:t>
            </a:r>
          </a:p>
        </p:txBody>
      </p:sp>
    </p:spTree>
    <p:extLst>
      <p:ext uri="{BB962C8B-B14F-4D97-AF65-F5344CB8AC3E}">
        <p14:creationId xmlns:p14="http://schemas.microsoft.com/office/powerpoint/2010/main" val="309195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003773" y="2014471"/>
            <a:ext cx="5162225" cy="3369262"/>
          </a:xfrm>
          <a:prstGeom prst="roundRect">
            <a:avLst/>
          </a:prstGeom>
          <a:ln w="762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8571" tIns="34289" rIns="68571" bIns="34289"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Economies of Scale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2309698" y="3599252"/>
            <a:ext cx="4491341" cy="1765755"/>
            <a:chOff x="2309685" y="2916088"/>
            <a:chExt cx="4491341" cy="1765752"/>
          </a:xfrm>
        </p:grpSpPr>
        <p:cxnSp>
          <p:nvCxnSpPr>
            <p:cNvPr id="17" name="Elbow Connector 16"/>
            <p:cNvCxnSpPr>
              <a:endCxn id="4" idx="3"/>
            </p:cNvCxnSpPr>
            <p:nvPr/>
          </p:nvCxnSpPr>
          <p:spPr>
            <a:xfrm rot="5400000">
              <a:off x="4539995" y="1200386"/>
              <a:ext cx="30721" cy="4491341"/>
            </a:xfrm>
            <a:prstGeom prst="bentConnector3">
              <a:avLst>
                <a:gd name="adj1" fmla="val 3144247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>
              <a:endCxn id="5" idx="5"/>
            </p:cNvCxnSpPr>
            <p:nvPr/>
          </p:nvCxnSpPr>
          <p:spPr>
            <a:xfrm rot="5400000" flipH="1">
              <a:off x="5399121" y="2028791"/>
              <a:ext cx="514608" cy="2289201"/>
            </a:xfrm>
            <a:prstGeom prst="bentConnector3">
              <a:avLst>
                <a:gd name="adj1" fmla="val -84223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527165" y="3735097"/>
              <a:ext cx="2189702" cy="403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25" dirty="0">
                  <a:latin typeface="+mn-lt"/>
                </a:rPr>
                <a:t>Analytics </a:t>
              </a:r>
              <a:r>
                <a:rPr lang="en-US" sz="1200" i="1" dirty="0"/>
                <a:t>(Improvement)</a:t>
              </a:r>
              <a:endParaRPr lang="en-US" sz="2025" dirty="0">
                <a:latin typeface="+mn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4508" y="4277884"/>
              <a:ext cx="2992679" cy="403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25" dirty="0">
                  <a:latin typeface="+mn-lt"/>
                </a:rPr>
                <a:t>Analytics  </a:t>
              </a:r>
              <a:r>
                <a:rPr lang="en-US" sz="1425" i="1" dirty="0">
                  <a:latin typeface="+mn-lt"/>
                </a:rPr>
                <a:t>(Triggers Improvement)</a:t>
              </a:r>
              <a:endParaRPr lang="en-US" sz="2025" dirty="0">
                <a:latin typeface="+mn-lt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97040" y="3948326"/>
            <a:ext cx="1012778" cy="538588"/>
            <a:chOff x="6297009" y="3265173"/>
            <a:chExt cx="1012778" cy="538588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6790774" y="3451187"/>
              <a:ext cx="19037" cy="3525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297009" y="3265173"/>
              <a:ext cx="1012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Behavior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701631" y="1522910"/>
            <a:ext cx="3809344" cy="46164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C</a:t>
            </a:r>
            <a:r>
              <a:rPr lang="en-US" sz="2025" dirty="0">
                <a:latin typeface="+mn-lt"/>
              </a:rPr>
              <a:t>ontent – </a:t>
            </a:r>
            <a:r>
              <a:rPr lang="en-US" sz="2400" b="1" dirty="0">
                <a:latin typeface="+mn-lt"/>
              </a:rPr>
              <a:t>D</a:t>
            </a:r>
            <a:r>
              <a:rPr lang="en-US" sz="2025" dirty="0">
                <a:latin typeface="+mn-lt"/>
              </a:rPr>
              <a:t>istribution – </a:t>
            </a:r>
            <a:r>
              <a:rPr lang="en-US" sz="2400" b="1" dirty="0">
                <a:latin typeface="+mn-lt"/>
              </a:rPr>
              <a:t>A</a:t>
            </a:r>
            <a:r>
              <a:rPr lang="en-US" sz="2025" dirty="0">
                <a:latin typeface="+mn-lt"/>
              </a:rPr>
              <a:t>nalytics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00345" y="5506766"/>
            <a:ext cx="2650437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i="1" dirty="0">
                <a:latin typeface="+mn-lt"/>
              </a:rPr>
              <a:t>What role for universities?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356935" y="2219288"/>
            <a:ext cx="1964640" cy="2099391"/>
            <a:chOff x="1356934" y="1536137"/>
            <a:chExt cx="1964640" cy="2099391"/>
          </a:xfrm>
        </p:grpSpPr>
        <p:sp>
          <p:nvSpPr>
            <p:cNvPr id="4" name="Can 3"/>
            <p:cNvSpPr/>
            <p:nvPr/>
          </p:nvSpPr>
          <p:spPr>
            <a:xfrm>
              <a:off x="1710497" y="2099390"/>
              <a:ext cx="1198374" cy="1536138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Content</a:t>
              </a:r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356934" y="1536137"/>
              <a:ext cx="1964640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25" dirty="0">
                  <a:latin typeface="+mn-lt"/>
                </a:rPr>
                <a:t>Textbooks, Simulations, </a:t>
              </a:r>
              <a:br>
                <a:rPr lang="en-US" sz="1425" dirty="0">
                  <a:latin typeface="+mn-lt"/>
                </a:rPr>
              </a:br>
              <a:r>
                <a:rPr lang="en-US" sz="1425" dirty="0">
                  <a:latin typeface="+mn-lt"/>
                </a:rPr>
                <a:t>Media, etc.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451733" y="2443379"/>
            <a:ext cx="2185713" cy="1552714"/>
            <a:chOff x="3451724" y="1760225"/>
            <a:chExt cx="2185713" cy="1552714"/>
          </a:xfrm>
        </p:grpSpPr>
        <p:sp>
          <p:nvSpPr>
            <p:cNvPr id="5" name="Left-Right Arrow 4"/>
            <p:cNvSpPr/>
            <p:nvPr/>
          </p:nvSpPr>
          <p:spPr>
            <a:xfrm>
              <a:off x="3451724" y="2421980"/>
              <a:ext cx="2120199" cy="890959"/>
            </a:xfrm>
            <a:prstGeom prst="left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Distribution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63379" y="1760225"/>
              <a:ext cx="2174058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25" dirty="0">
                  <a:latin typeface="+mn-lt"/>
                </a:rPr>
                <a:t>MOOCs, Courses, Lessons, </a:t>
              </a:r>
              <a:br>
                <a:rPr lang="en-US" sz="1425" dirty="0">
                  <a:latin typeface="+mn-lt"/>
                </a:rPr>
              </a:br>
              <a:r>
                <a:rPr lang="en-US" sz="1425" dirty="0">
                  <a:latin typeface="+mn-lt"/>
                </a:rPr>
                <a:t>Degrees, Badges, etc.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680425" y="2298799"/>
            <a:ext cx="2330959" cy="1687325"/>
            <a:chOff x="5659257" y="1615639"/>
            <a:chExt cx="2330959" cy="1687325"/>
          </a:xfrm>
        </p:grpSpPr>
        <p:grpSp>
          <p:nvGrpSpPr>
            <p:cNvPr id="38" name="Group 37"/>
            <p:cNvGrpSpPr/>
            <p:nvPr/>
          </p:nvGrpSpPr>
          <p:grpSpPr>
            <a:xfrm>
              <a:off x="6219368" y="2345170"/>
              <a:ext cx="919353" cy="957794"/>
              <a:chOff x="6219368" y="2345170"/>
              <a:chExt cx="919353" cy="957794"/>
            </a:xfrm>
          </p:grpSpPr>
          <p:sp>
            <p:nvSpPr>
              <p:cNvPr id="16" name="Smiley Face 15"/>
              <p:cNvSpPr/>
              <p:nvPr/>
            </p:nvSpPr>
            <p:spPr>
              <a:xfrm>
                <a:off x="6219368" y="2345170"/>
                <a:ext cx="462153" cy="500594"/>
              </a:xfrm>
              <a:prstGeom prst="smileyFace">
                <a:avLst/>
              </a:prstGeom>
              <a:solidFill>
                <a:srgbClr val="80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Smiley Face 17"/>
              <p:cNvSpPr/>
              <p:nvPr/>
            </p:nvSpPr>
            <p:spPr>
              <a:xfrm>
                <a:off x="6371768" y="2497570"/>
                <a:ext cx="462153" cy="500594"/>
              </a:xfrm>
              <a:prstGeom prst="smileyFac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Smiley Face 22"/>
              <p:cNvSpPr/>
              <p:nvPr/>
            </p:nvSpPr>
            <p:spPr>
              <a:xfrm>
                <a:off x="6524168" y="2649970"/>
                <a:ext cx="462153" cy="500594"/>
              </a:xfrm>
              <a:prstGeom prst="smileyFace">
                <a:avLst/>
              </a:prstGeom>
              <a:solidFill>
                <a:srgbClr val="008000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24" name="Smiley Face 23"/>
              <p:cNvSpPr/>
              <p:nvPr/>
            </p:nvSpPr>
            <p:spPr>
              <a:xfrm>
                <a:off x="6676568" y="2802370"/>
                <a:ext cx="462153" cy="500594"/>
              </a:xfrm>
              <a:prstGeom prst="smileyFac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659257" y="1615639"/>
              <a:ext cx="2330959" cy="530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25" dirty="0">
                  <a:latin typeface="+mn-lt"/>
                </a:rPr>
                <a:t>Markets</a:t>
              </a:r>
            </a:p>
            <a:p>
              <a:pPr algn="ctr"/>
              <a:r>
                <a:rPr lang="en-US" sz="1425" dirty="0">
                  <a:latin typeface="+mn-lt"/>
                </a:rPr>
                <a:t>Students with </a:t>
              </a:r>
              <a:r>
                <a:rPr lang="en-US" sz="1425" i="1" dirty="0">
                  <a:latin typeface="+mn-lt"/>
                </a:rPr>
                <a:t>Many </a:t>
              </a:r>
              <a:r>
                <a:rPr lang="en-US" sz="1425" dirty="0">
                  <a:latin typeface="+mn-lt"/>
                </a:rPr>
                <a:t>Choices </a:t>
              </a:r>
            </a:p>
          </p:txBody>
        </p:sp>
      </p:grpSp>
      <p:sp>
        <p:nvSpPr>
          <p:cNvPr id="44" name="Heart 43"/>
          <p:cNvSpPr/>
          <p:nvPr/>
        </p:nvSpPr>
        <p:spPr>
          <a:xfrm>
            <a:off x="5735805" y="3356038"/>
            <a:ext cx="327760" cy="409637"/>
          </a:xfrm>
          <a:prstGeom prst="hear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492" y="5619285"/>
            <a:ext cx="705200" cy="2452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5036" y="1686761"/>
            <a:ext cx="887084" cy="346247"/>
          </a:xfrm>
          <a:prstGeom prst="rect">
            <a:avLst/>
          </a:prstGeom>
          <a:noFill/>
        </p:spPr>
        <p:txBody>
          <a:bodyPr wrap="none" lIns="68571" tIns="34289" rIns="68571" bIns="34289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Bundles</a:t>
            </a:r>
          </a:p>
        </p:txBody>
      </p:sp>
    </p:spTree>
    <p:extLst>
      <p:ext uri="{BB962C8B-B14F-4D97-AF65-F5344CB8AC3E}">
        <p14:creationId xmlns:p14="http://schemas.microsoft.com/office/powerpoint/2010/main" val="392392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44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Is </a:t>
            </a:r>
            <a:r>
              <a:rPr lang="en-US" i="1" dirty="0" smtClean="0">
                <a:latin typeface="+mn-lt"/>
              </a:rPr>
              <a:t>This</a:t>
            </a:r>
            <a:r>
              <a:rPr lang="en-US" dirty="0" smtClean="0">
                <a:latin typeface="+mn-lt"/>
              </a:rPr>
              <a:t> Time Different?</a:t>
            </a:r>
            <a:endParaRPr lang="en-US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3589" y="1369300"/>
            <a:ext cx="2153125" cy="461651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2400" dirty="0">
                <a:latin typeface="+mn-lt"/>
                <a:cs typeface="Caecilia LT Std Bold"/>
              </a:rPr>
              <a:t>Online Learning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30453" y="4042175"/>
            <a:ext cx="5317463" cy="807911"/>
          </a:xfrm>
          <a:prstGeom prst="rect">
            <a:avLst/>
          </a:prstGeom>
          <a:noFill/>
        </p:spPr>
        <p:txBody>
          <a:bodyPr wrap="none" lIns="68571" tIns="34289" rIns="68571" bIns="34289" rtlCol="0">
            <a:spAutoFit/>
          </a:bodyPr>
          <a:lstStyle/>
          <a:p>
            <a:pPr marL="257138" indent="-257138">
              <a:buFont typeface="Arial"/>
              <a:buChar char="•"/>
            </a:pPr>
            <a:r>
              <a:rPr lang="en-US" sz="2400" u="sng" dirty="0">
                <a:latin typeface="+mn-lt"/>
              </a:rPr>
              <a:t>Substitutes</a:t>
            </a:r>
            <a:r>
              <a:rPr lang="en-US" sz="2400" dirty="0">
                <a:latin typeface="+mn-lt"/>
              </a:rPr>
              <a:t> for colleges/universities?</a:t>
            </a:r>
          </a:p>
          <a:p>
            <a:pPr marL="257138" indent="-257138">
              <a:buFont typeface="Arial"/>
              <a:buChar char="•"/>
            </a:pPr>
            <a:r>
              <a:rPr lang="en-US" sz="2400" u="sng" dirty="0">
                <a:latin typeface="+mn-lt"/>
              </a:rPr>
              <a:t>Complements</a:t>
            </a:r>
            <a:r>
              <a:rPr lang="en-US" sz="2400" dirty="0">
                <a:latin typeface="+mn-lt"/>
              </a:rPr>
              <a:t> for colleges/universities?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6610" y="3761537"/>
            <a:ext cx="156210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43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Brace 13"/>
          <p:cNvSpPr/>
          <p:nvPr/>
        </p:nvSpPr>
        <p:spPr>
          <a:xfrm>
            <a:off x="7303019" y="2475322"/>
            <a:ext cx="471156" cy="1915051"/>
          </a:xfrm>
          <a:prstGeom prst="rightBrace">
            <a:avLst>
              <a:gd name="adj1" fmla="val 8333"/>
              <a:gd name="adj2" fmla="val 39305"/>
            </a:avLst>
          </a:prstGeom>
          <a:ln w="28575" cmpd="sng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8571" tIns="34289" rIns="68571" bIns="34289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Four Revenue Models for Online Learning</a:t>
            </a:r>
            <a:endParaRPr lang="en-US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1732" y="2557242"/>
            <a:ext cx="5784821" cy="1865110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marL="457106" indent="-457106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latin typeface="+mn-lt"/>
                <a:cs typeface="Calibri"/>
              </a:rPr>
              <a:t>Residential Education (flipped classroom)</a:t>
            </a:r>
          </a:p>
          <a:p>
            <a:pPr marL="457106" indent="-457106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latin typeface="+mn-lt"/>
                <a:cs typeface="Calibri"/>
              </a:rPr>
              <a:t>Online Courses / Degrees</a:t>
            </a:r>
          </a:p>
          <a:p>
            <a:pPr marL="457106" indent="-457106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latin typeface="+mn-lt"/>
                <a:cs typeface="Calibri"/>
              </a:rPr>
              <a:t>Massive Online Courses (MOCs)</a:t>
            </a:r>
          </a:p>
          <a:p>
            <a:pPr marL="457106" indent="-457106">
              <a:lnSpc>
                <a:spcPct val="120000"/>
              </a:lnSpc>
              <a:buFont typeface="+mj-lt"/>
              <a:buAutoNum type="arabicPeriod"/>
            </a:pPr>
            <a:r>
              <a:rPr lang="en-US" sz="2400" dirty="0">
                <a:latin typeface="+mn-lt"/>
                <a:cs typeface="Calibri"/>
              </a:rPr>
              <a:t>Massive Open Online Courses (MOOCs)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23032" y="2700618"/>
            <a:ext cx="605546" cy="1659028"/>
            <a:chOff x="254825" y="1884330"/>
            <a:chExt cx="605546" cy="165902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829643" y="1884330"/>
              <a:ext cx="30728" cy="165902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54825" y="3195164"/>
              <a:ext cx="547458" cy="334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75" dirty="0">
                  <a:latin typeface="+mn-lt"/>
                  <a:cs typeface="Calibri"/>
                </a:rPr>
                <a:t>Free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9932" y="2774883"/>
              <a:ext cx="287258" cy="334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75" dirty="0">
                  <a:latin typeface="+mn-lt"/>
                  <a:cs typeface="Calibri"/>
                </a:rPr>
                <a:t>$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4516" y="2354601"/>
              <a:ext cx="389850" cy="334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75" dirty="0">
                  <a:latin typeface="+mn-lt"/>
                  <a:cs typeface="Calibri"/>
                </a:rPr>
                <a:t>$$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6277" y="1934319"/>
              <a:ext cx="492443" cy="3347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75" dirty="0">
                  <a:latin typeface="+mn-lt"/>
                  <a:cs typeface="Calibri"/>
                </a:rPr>
                <a:t>$$$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53362" y="5035550"/>
            <a:ext cx="5041604" cy="461649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sz="2400" dirty="0">
                <a:latin typeface="+mn-lt"/>
                <a:cs typeface="Calibri"/>
              </a:rPr>
              <a:t>Which are complements?  Substitutes?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282426" y="2485565"/>
            <a:ext cx="1478390" cy="1454209"/>
            <a:chOff x="9709899" y="2171076"/>
            <a:chExt cx="1971187" cy="1938945"/>
          </a:xfrm>
        </p:grpSpPr>
        <p:sp>
          <p:nvSpPr>
            <p:cNvPr id="5" name="Right Brace 4"/>
            <p:cNvSpPr/>
            <p:nvPr/>
          </p:nvSpPr>
          <p:spPr>
            <a:xfrm>
              <a:off x="9709899" y="2171076"/>
              <a:ext cx="655520" cy="1938945"/>
            </a:xfrm>
            <a:prstGeom prst="rightBrace">
              <a:avLst/>
            </a:prstGeom>
            <a:ln w="76200" cmpd="sng">
              <a:solidFill>
                <a:srgbClr val="C8093E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5" descr="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2003" y="2551872"/>
              <a:ext cx="979083" cy="1116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235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build="p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Curves are Interesting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92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2.2 Digital Goes to Scale</a:t>
            </a:r>
            <a:endParaRPr lang="en-US" dirty="0"/>
          </a:p>
        </p:txBody>
      </p:sp>
      <p:sp>
        <p:nvSpPr>
          <p:cNvPr id="3" name="Arc 2"/>
          <p:cNvSpPr/>
          <p:nvPr/>
        </p:nvSpPr>
        <p:spPr>
          <a:xfrm rot="19963548" flipV="1">
            <a:off x="-1546108" y="-1081242"/>
            <a:ext cx="3344605" cy="3225035"/>
          </a:xfrm>
          <a:prstGeom prst="arc">
            <a:avLst>
              <a:gd name="adj1" fmla="val 15432841"/>
              <a:gd name="adj2" fmla="val 18888145"/>
            </a:avLst>
          </a:prstGeom>
          <a:ln w="76200" cmpd="sng">
            <a:solidFill>
              <a:srgbClr val="008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8" tIns="34289" rIns="68568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81812" y="3929531"/>
            <a:ext cx="4014473" cy="807911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pPr algn="ctr"/>
            <a:r>
              <a:rPr lang="en-US" sz="2100" dirty="0">
                <a:latin typeface="+mn-lt"/>
              </a:rPr>
              <a:t>What is our </a:t>
            </a:r>
            <a:r>
              <a:rPr lang="en-US" sz="2700" dirty="0">
                <a:latin typeface="+mn-lt"/>
              </a:rPr>
              <a:t>Path to Scale? </a:t>
            </a:r>
          </a:p>
          <a:p>
            <a:r>
              <a:rPr lang="en-US" sz="2100" dirty="0">
                <a:latin typeface="+mn-lt"/>
              </a:rPr>
              <a:t>(Off Premises and Shared Services)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936922" y="1883586"/>
            <a:ext cx="1457325" cy="1158500"/>
            <a:chOff x="6858000" y="1600200"/>
            <a:chExt cx="1943100" cy="2059554"/>
          </a:xfrm>
        </p:grpSpPr>
        <p:sp>
          <p:nvSpPr>
            <p:cNvPr id="7" name="Lightning Bolt 6"/>
            <p:cNvSpPr/>
            <p:nvPr/>
          </p:nvSpPr>
          <p:spPr>
            <a:xfrm rot="1196940">
              <a:off x="7679412" y="2745354"/>
              <a:ext cx="800100" cy="914400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E5A46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Lightning Bolt 7"/>
            <p:cNvSpPr/>
            <p:nvPr/>
          </p:nvSpPr>
          <p:spPr>
            <a:xfrm rot="3164882">
              <a:off x="7008715" y="2640763"/>
              <a:ext cx="657046" cy="685800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E5A46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loud 8"/>
            <p:cNvSpPr/>
            <p:nvPr/>
          </p:nvSpPr>
          <p:spPr>
            <a:xfrm>
              <a:off x="6858000" y="1600200"/>
              <a:ext cx="1943100" cy="1246420"/>
            </a:xfrm>
            <a:prstGeom prst="cloud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400" b="1" dirty="0"/>
                <a:t>Cloud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449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100G via I2 the new LAN?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0498" y="955523"/>
            <a:ext cx="1562100" cy="1304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524" y="4119758"/>
            <a:ext cx="3562550" cy="1200314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2400" u="sng" dirty="0">
                <a:latin typeface="+mn-lt"/>
              </a:rPr>
              <a:t>Questions for Off </a:t>
            </a:r>
            <a:r>
              <a:rPr lang="en-US" sz="2400" u="sng" dirty="0" err="1">
                <a:latin typeface="+mn-lt"/>
              </a:rPr>
              <a:t>Premesis</a:t>
            </a:r>
            <a:endParaRPr lang="en-US" sz="2400" u="sng" dirty="0">
              <a:latin typeface="+mn-lt"/>
            </a:endParaRPr>
          </a:p>
          <a:p>
            <a:pPr marL="342839" indent="-342839">
              <a:buFont typeface="Arial"/>
              <a:buChar char="•"/>
            </a:pPr>
            <a:r>
              <a:rPr lang="en-US" sz="2400" dirty="0">
                <a:latin typeface="+mn-lt"/>
              </a:rPr>
              <a:t>Reduce Life Cycle Costs?</a:t>
            </a:r>
          </a:p>
          <a:p>
            <a:pPr marL="342839" indent="-342839">
              <a:buFont typeface="Arial"/>
              <a:buChar char="•"/>
            </a:pPr>
            <a:r>
              <a:rPr lang="en-US" sz="2400" dirty="0">
                <a:latin typeface="+mn-lt"/>
              </a:rPr>
              <a:t>Enhance Innovation?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20" y="1025014"/>
            <a:ext cx="1213256" cy="1151825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7" name="TextBox 6"/>
          <p:cNvSpPr txBox="1"/>
          <p:nvPr/>
        </p:nvSpPr>
        <p:spPr>
          <a:xfrm>
            <a:off x="5690668" y="3541342"/>
            <a:ext cx="2813178" cy="461651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2400" i="1" dirty="0">
                <a:latin typeface="+mn-lt"/>
              </a:rPr>
              <a:t>(Local Area Network)</a:t>
            </a:r>
          </a:p>
        </p:txBody>
      </p:sp>
    </p:spTree>
    <p:extLst>
      <p:ext uri="{BB962C8B-B14F-4D97-AF65-F5344CB8AC3E}">
        <p14:creationId xmlns:p14="http://schemas.microsoft.com/office/powerpoint/2010/main" val="1581942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zing-Su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There is Nothing New Under the Sun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43689" y="5615193"/>
            <a:ext cx="3304407" cy="242372"/>
          </a:xfrm>
          <a:prstGeom prst="rect">
            <a:avLst/>
          </a:prstGeom>
        </p:spPr>
        <p:txBody>
          <a:bodyPr wrap="none" lIns="68568" tIns="34289" rIns="68568" bIns="34289">
            <a:spAutoFit/>
          </a:bodyPr>
          <a:lstStyle/>
          <a:p>
            <a:r>
              <a:rPr lang="en-US" sz="1125" dirty="0">
                <a:solidFill>
                  <a:srgbClr val="800000"/>
                </a:solidFill>
              </a:rPr>
              <a:t>http://</a:t>
            </a:r>
            <a:r>
              <a:rPr lang="en-US" sz="1125" dirty="0" err="1">
                <a:solidFill>
                  <a:srgbClr val="800000"/>
                </a:solidFill>
              </a:rPr>
              <a:t>www.bubblews.com</a:t>
            </a:r>
            <a:r>
              <a:rPr lang="en-US" sz="1125" dirty="0">
                <a:solidFill>
                  <a:srgbClr val="800000"/>
                </a:solidFill>
              </a:rPr>
              <a:t>/news/302536-sun-facts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610" y="1131234"/>
            <a:ext cx="3864239" cy="438580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latin typeface="+mn-lt"/>
              </a:rPr>
              <a:t>For Information Technology…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4028301" y="4545872"/>
            <a:ext cx="4929419" cy="900244"/>
          </a:xfrm>
          <a:prstGeom prst="rect">
            <a:avLst/>
          </a:prstGeom>
        </p:spPr>
        <p:txBody>
          <a:bodyPr wrap="square" lIns="68571" tIns="34289" rIns="68571" bIns="34289">
            <a:spAutoFit/>
          </a:bodyPr>
          <a:lstStyle/>
          <a:p>
            <a:pPr algn="r"/>
            <a:r>
              <a:rPr lang="en-US" dirty="0"/>
              <a:t>Ecclesiastes 1:9  What has been will be again,</a:t>
            </a:r>
          </a:p>
          <a:p>
            <a:pPr algn="r"/>
            <a:r>
              <a:rPr lang="en-US" dirty="0"/>
              <a:t>    what has been done will be done again;</a:t>
            </a:r>
          </a:p>
          <a:p>
            <a:pPr algn="r"/>
            <a:r>
              <a:rPr lang="en-US" dirty="0"/>
              <a:t>    there is nothing new under the sun.</a:t>
            </a:r>
          </a:p>
        </p:txBody>
      </p:sp>
    </p:spTree>
    <p:extLst>
      <p:ext uri="{BB962C8B-B14F-4D97-AF65-F5344CB8AC3E}">
        <p14:creationId xmlns:p14="http://schemas.microsoft.com/office/powerpoint/2010/main" val="300263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762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71550"/>
            <a:ext cx="8877300" cy="487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306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-1513605" y="0"/>
            <a:ext cx="121087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0801" y="2709605"/>
            <a:ext cx="8554453" cy="12908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Above Campus Services</a:t>
            </a:r>
            <a:br>
              <a:rPr lang="en-US" dirty="0" smtClean="0"/>
            </a:br>
            <a:r>
              <a:rPr lang="en-US" sz="2700" dirty="0"/>
              <a:t>Shaping the Promise of Cloud Computing for Higher Education</a:t>
            </a:r>
            <a:br>
              <a:rPr lang="en-US" sz="2700" dirty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2175" b="0" i="1" dirty="0"/>
              <a:t>by Brad Wheeler and Shelton Waggener</a:t>
            </a:r>
            <a:endParaRPr lang="en-US" sz="4875" b="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841459" y="5410202"/>
            <a:ext cx="3092037" cy="530900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algn="r"/>
            <a:r>
              <a:rPr lang="en-US" sz="1425" i="1" dirty="0"/>
              <a:t>Illustration by Randy </a:t>
            </a:r>
            <a:r>
              <a:rPr lang="en-US" sz="1425" i="1" dirty="0" err="1"/>
              <a:t>Lyhus</a:t>
            </a:r>
            <a:r>
              <a:rPr lang="en-US" sz="1425" i="1" dirty="0"/>
              <a:t> ©2009</a:t>
            </a:r>
          </a:p>
          <a:p>
            <a:pPr algn="r"/>
            <a:r>
              <a:rPr lang="en-US" sz="1425" i="1" dirty="0"/>
              <a:t>EDUCAUSE Review, Nov/Dec 2009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000" y="1698340"/>
            <a:ext cx="4448175" cy="1028700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39882045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</a:t>
            </a:r>
            <a:r>
              <a:rPr lang="en-US" i="1" dirty="0" smtClean="0"/>
              <a:t>What</a:t>
            </a:r>
            <a:r>
              <a:rPr lang="en-US" dirty="0" smtClean="0"/>
              <a:t> to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47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flipH="1">
            <a:off x="2131905" y="2802910"/>
            <a:ext cx="5498017" cy="2146740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marL="645191" indent="-645191">
              <a:buFont typeface="+mj-lt"/>
              <a:buAutoNum type="arabicPeriod"/>
            </a:pPr>
            <a:r>
              <a:rPr lang="en-US" sz="4500" dirty="0">
                <a:latin typeface="+mn-lt"/>
              </a:rPr>
              <a:t>Independence?</a:t>
            </a:r>
          </a:p>
          <a:p>
            <a:pPr marL="645191" indent="-645191">
              <a:buFont typeface="+mj-lt"/>
              <a:buAutoNum type="arabicPeriod"/>
            </a:pPr>
            <a:r>
              <a:rPr lang="en-US" sz="4500" dirty="0">
                <a:latin typeface="+mn-lt"/>
              </a:rPr>
              <a:t>Dependence?</a:t>
            </a:r>
          </a:p>
          <a:p>
            <a:pPr marL="645191" indent="-645191">
              <a:buFont typeface="+mj-lt"/>
              <a:buAutoNum type="arabicPeriod"/>
            </a:pPr>
            <a:r>
              <a:rPr lang="en-US" sz="4500" dirty="0">
                <a:latin typeface="+mn-lt"/>
              </a:rPr>
              <a:t>Interdependence?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6794" y="1400020"/>
            <a:ext cx="7856229" cy="438580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2400" dirty="0">
                <a:latin typeface="+mn-lt"/>
              </a:rPr>
              <a:t>Three </a:t>
            </a:r>
            <a:r>
              <a:rPr lang="en-US" sz="2400" u="sng" dirty="0">
                <a:latin typeface="+mn-lt"/>
              </a:rPr>
              <a:t>Generic</a:t>
            </a:r>
            <a:r>
              <a:rPr lang="en-US" sz="2400" dirty="0">
                <a:latin typeface="+mn-lt"/>
              </a:rPr>
              <a:t> Campus Strategies for Curve </a:t>
            </a:r>
            <a:r>
              <a:rPr lang="en-US" sz="2400" i="1" dirty="0">
                <a:latin typeface="+mn-lt"/>
              </a:rPr>
              <a:t>Coping </a:t>
            </a:r>
            <a:r>
              <a:rPr lang="en-US" sz="2400" dirty="0">
                <a:latin typeface="+mn-lt"/>
              </a:rPr>
              <a:t>…</a:t>
            </a:r>
            <a:r>
              <a:rPr lang="en-US" sz="2400" i="1" dirty="0">
                <a:latin typeface="+mn-lt"/>
              </a:rPr>
              <a:t>Shaping</a:t>
            </a:r>
            <a:r>
              <a:rPr lang="en-US" sz="2400" dirty="0">
                <a:latin typeface="+mn-lt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3786" y="955523"/>
            <a:ext cx="1562100" cy="1304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0879" y="2371903"/>
            <a:ext cx="4836130" cy="34624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i="1" dirty="0">
                <a:latin typeface="+mn-lt"/>
              </a:rPr>
              <a:t>How does your campus frame some new decision?</a:t>
            </a:r>
          </a:p>
        </p:txBody>
      </p:sp>
    </p:spTree>
    <p:extLst>
      <p:ext uri="{BB962C8B-B14F-4D97-AF65-F5344CB8AC3E}">
        <p14:creationId xmlns:p14="http://schemas.microsoft.com/office/powerpoint/2010/main" val="268040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</a:t>
            </a:r>
            <a:r>
              <a:rPr lang="en-US" u="sng" dirty="0" smtClean="0"/>
              <a:t>Independence</a:t>
            </a:r>
            <a:r>
              <a:rPr lang="en-US" dirty="0" smtClean="0"/>
              <a:t> as a Strategy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9161" y="3915149"/>
            <a:ext cx="156210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63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land_Envy_4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04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</a:t>
            </a:r>
            <a:r>
              <a:rPr lang="en-US" u="sng" dirty="0" smtClean="0"/>
              <a:t>Dependence</a:t>
            </a:r>
            <a:r>
              <a:rPr lang="en-US" dirty="0" smtClean="0"/>
              <a:t> as a Strategy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7449" y="4089239"/>
            <a:ext cx="1562100" cy="1304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4366" y="5353013"/>
            <a:ext cx="1279813" cy="3924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2100" i="1" dirty="0">
                <a:latin typeface="+mn-lt"/>
              </a:rPr>
              <a:t>Lessons…?</a:t>
            </a:r>
          </a:p>
        </p:txBody>
      </p:sp>
    </p:spTree>
    <p:extLst>
      <p:ext uri="{BB962C8B-B14F-4D97-AF65-F5344CB8AC3E}">
        <p14:creationId xmlns:p14="http://schemas.microsoft.com/office/powerpoint/2010/main" val="74839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Like Predictable Linear Lines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947334" y="4423833"/>
            <a:ext cx="4826000" cy="486834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938867" y="1217091"/>
            <a:ext cx="4728634" cy="4560333"/>
            <a:chOff x="2585155" y="479778"/>
            <a:chExt cx="6304845" cy="6080443"/>
          </a:xfrm>
        </p:grpSpPr>
        <p:cxnSp>
          <p:nvCxnSpPr>
            <p:cNvPr id="3" name="Straight Arrow Connector 2"/>
            <p:cNvCxnSpPr/>
            <p:nvPr/>
          </p:nvCxnSpPr>
          <p:spPr>
            <a:xfrm flipV="1">
              <a:off x="2585155" y="479778"/>
              <a:ext cx="25400" cy="556683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>
              <a:off x="2585155" y="6045024"/>
              <a:ext cx="6304845" cy="864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390444" y="6067778"/>
              <a:ext cx="86604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n-lt"/>
                </a:rPr>
                <a:t>Time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511988" y="4396448"/>
            <a:ext cx="350072" cy="5309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3000" b="1" dirty="0">
                <a:latin typeface="+mn-lt"/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01908" y="4028898"/>
            <a:ext cx="338851" cy="5309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3000" b="1" dirty="0">
                <a:latin typeface="+mn-lt"/>
              </a:rPr>
              <a:t>Y</a:t>
            </a:r>
          </a:p>
        </p:txBody>
      </p:sp>
      <p:cxnSp>
        <p:nvCxnSpPr>
          <p:cNvPr id="11" name="Straight Connector 10"/>
          <p:cNvCxnSpPr>
            <a:stCxn id="9" idx="1"/>
          </p:cNvCxnSpPr>
          <p:nvPr/>
        </p:nvCxnSpPr>
        <p:spPr>
          <a:xfrm flipH="1">
            <a:off x="1976817" y="4661905"/>
            <a:ext cx="535171" cy="15217"/>
          </a:xfrm>
          <a:prstGeom prst="line">
            <a:avLst/>
          </a:prstGeom>
          <a:ln w="38100" cmpd="sng">
            <a:solidFill>
              <a:srgbClr val="C8093E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0" idx="1"/>
          </p:cNvCxnSpPr>
          <p:nvPr/>
        </p:nvCxnSpPr>
        <p:spPr>
          <a:xfrm flipH="1">
            <a:off x="1994650" y="4294355"/>
            <a:ext cx="3807258" cy="14317"/>
          </a:xfrm>
          <a:prstGeom prst="line">
            <a:avLst/>
          </a:prstGeom>
          <a:ln w="38100" cmpd="sng">
            <a:solidFill>
              <a:srgbClr val="C8093E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9" idx="2"/>
          </p:cNvCxnSpPr>
          <p:nvPr/>
        </p:nvCxnSpPr>
        <p:spPr>
          <a:xfrm flipH="1">
            <a:off x="2683547" y="4927361"/>
            <a:ext cx="3477" cy="446137"/>
          </a:xfrm>
          <a:prstGeom prst="line">
            <a:avLst/>
          </a:prstGeom>
          <a:ln w="38100" cmpd="sng">
            <a:solidFill>
              <a:srgbClr val="C8093E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2"/>
          </p:cNvCxnSpPr>
          <p:nvPr/>
        </p:nvCxnSpPr>
        <p:spPr>
          <a:xfrm>
            <a:off x="5971334" y="4559811"/>
            <a:ext cx="52" cy="742001"/>
          </a:xfrm>
          <a:prstGeom prst="line">
            <a:avLst/>
          </a:prstGeom>
          <a:ln w="38100" cmpd="sng">
            <a:solidFill>
              <a:srgbClr val="C8093E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30595" y="1357100"/>
            <a:ext cx="657848" cy="346247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dirty="0" smtClean="0">
                <a:latin typeface="+mn-lt"/>
              </a:rPr>
              <a:t>Value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06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solidFill>
                  <a:srgbClr val="FFFF00"/>
                </a:solidFill>
              </a:rPr>
              <a:t>Expensive </a:t>
            </a:r>
            <a:r>
              <a:rPr lang="en-US" dirty="0" smtClean="0"/>
              <a:t>Big Systems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94719" y="1543053"/>
            <a:ext cx="1810083" cy="830983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algn="ctr"/>
            <a:r>
              <a:rPr lang="en-US" sz="2400" dirty="0"/>
              <a:t>US$  83.5M</a:t>
            </a:r>
          </a:p>
          <a:p>
            <a:pPr algn="ctr"/>
            <a:r>
              <a:rPr lang="en-US" sz="2400" dirty="0">
                <a:latin typeface="+mn-lt"/>
              </a:rPr>
              <a:t>(upgrade)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5603" y="2343158"/>
            <a:ext cx="1292313" cy="461651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2400" dirty="0">
                <a:latin typeface="+mn-lt"/>
              </a:rPr>
              <a:t>$300M+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2749" y="4286252"/>
            <a:ext cx="2056753" cy="830983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algn="ctr"/>
            <a:r>
              <a:rPr lang="en-US" sz="2400" dirty="0"/>
              <a:t>$60M</a:t>
            </a:r>
          </a:p>
          <a:p>
            <a:pPr algn="ctr"/>
            <a:r>
              <a:rPr lang="en-US" sz="2400" dirty="0">
                <a:latin typeface="+mn-lt"/>
              </a:rPr>
              <a:t>(Real cost TBD)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40156" y="4993108"/>
            <a:ext cx="5180044" cy="888691"/>
          </a:xfrm>
          <a:prstGeom prst="rect">
            <a:avLst/>
          </a:prstGeom>
          <a:noFill/>
          <a:ln w="38100" cmpd="sng">
            <a:solidFill>
              <a:srgbClr val="A40000"/>
            </a:solidFill>
          </a:ln>
        </p:spPr>
        <p:txBody>
          <a:bodyPr wrap="none" lIns="91426" tIns="45713" rIns="91426" bIns="45713" rtlCol="0">
            <a:spAutoFit/>
          </a:bodyPr>
          <a:lstStyle/>
          <a:p>
            <a:pPr algn="r"/>
            <a:r>
              <a:rPr lang="en-US" sz="2400" i="1" dirty="0">
                <a:latin typeface="+mn-lt"/>
              </a:rPr>
              <a:t>Reference: </a:t>
            </a:r>
            <a:r>
              <a:rPr lang="en-US" sz="2400" i="1" dirty="0"/>
              <a:t>At Indiana University</a:t>
            </a:r>
          </a:p>
          <a:p>
            <a:pPr algn="r"/>
            <a:r>
              <a:rPr lang="en-US" sz="2400" i="1" dirty="0">
                <a:latin typeface="+mn-lt"/>
              </a:rPr>
              <a:t>$1M = </a:t>
            </a:r>
            <a:r>
              <a:rPr lang="en-US" sz="2400" i="1" dirty="0" err="1">
                <a:latin typeface="+mn-lt"/>
              </a:rPr>
              <a:t>approx</a:t>
            </a:r>
            <a:r>
              <a:rPr lang="en-US" sz="2400" i="1" dirty="0">
                <a:latin typeface="+mn-lt"/>
              </a:rPr>
              <a:t> </a:t>
            </a:r>
            <a:r>
              <a:rPr lang="en-US" sz="2775" i="1" dirty="0">
                <a:latin typeface="+mn-lt"/>
              </a:rPr>
              <a:t>100</a:t>
            </a:r>
            <a:r>
              <a:rPr lang="en-US" sz="2400" i="1" dirty="0">
                <a:latin typeface="+mn-lt"/>
              </a:rPr>
              <a:t> Student Scholarships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3001" y="4057658"/>
            <a:ext cx="2238085" cy="461651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2400" dirty="0">
                <a:latin typeface="+mn-lt"/>
              </a:rPr>
              <a:t>$6M (not </a:t>
            </a:r>
            <a:r>
              <a:rPr lang="en-US" sz="2400" strike="sngStrike" dirty="0">
                <a:latin typeface="+mn-lt"/>
              </a:rPr>
              <a:t>$23M</a:t>
            </a:r>
            <a:r>
              <a:rPr lang="en-US" sz="2400" dirty="0">
                <a:latin typeface="+mn-lt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288" y="1074669"/>
            <a:ext cx="2351966" cy="461653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n-US" sz="2400" dirty="0">
                <a:latin typeface="+mn-lt"/>
              </a:rPr>
              <a:t>Cost Component:</a:t>
            </a:r>
          </a:p>
        </p:txBody>
      </p:sp>
    </p:spTree>
    <p:extLst>
      <p:ext uri="{BB962C8B-B14F-4D97-AF65-F5344CB8AC3E}">
        <p14:creationId xmlns:p14="http://schemas.microsoft.com/office/powerpoint/2010/main" val="385403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90702" y="5218740"/>
            <a:ext cx="7007018" cy="715566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pPr algn="r"/>
            <a:r>
              <a:rPr lang="en-US" sz="2025" dirty="0">
                <a:latin typeface="+mn-lt"/>
              </a:rPr>
              <a:t>“The Promise and Performance for Enterprise Systems for H.E.” </a:t>
            </a:r>
          </a:p>
          <a:p>
            <a:r>
              <a:rPr lang="en-US" sz="2025" dirty="0" err="1">
                <a:latin typeface="+mn-lt"/>
              </a:rPr>
              <a:t>Kvavik</a:t>
            </a:r>
            <a:r>
              <a:rPr lang="en-US" sz="2025" dirty="0">
                <a:latin typeface="+mn-lt"/>
              </a:rPr>
              <a:t> &amp; Katz, ECAR, 2002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40713" y="1273339"/>
            <a:ext cx="8283534" cy="3766607"/>
            <a:chOff x="440713" y="554772"/>
            <a:chExt cx="8283534" cy="50221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0713" y="554772"/>
              <a:ext cx="8283534" cy="5022143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7284544" y="2525671"/>
              <a:ext cx="1211657" cy="1459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61152" y="3109641"/>
              <a:ext cx="708899" cy="640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6934185" y="4612917"/>
            <a:ext cx="1562016" cy="3503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87" y="5137854"/>
            <a:ext cx="1036478" cy="86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29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25" dirty="0"/>
              <a:t>Collective Billions in Administrative Expense</a:t>
            </a:r>
          </a:p>
        </p:txBody>
      </p:sp>
      <p:pic>
        <p:nvPicPr>
          <p:cNvPr id="7" name="Picture 6" descr="image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08" y="1636013"/>
            <a:ext cx="6722007" cy="38505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4715" y="5436755"/>
            <a:ext cx="2734959" cy="346247"/>
          </a:xfrm>
          <a:prstGeom prst="rect">
            <a:avLst/>
          </a:prstGeom>
          <a:noFill/>
        </p:spPr>
        <p:txBody>
          <a:bodyPr wrap="none" lIns="68570" tIns="34289" rIns="68570" bIns="34289" rtlCol="0">
            <a:spAutoFit/>
          </a:bodyPr>
          <a:lstStyle/>
          <a:p>
            <a:r>
              <a:rPr lang="en-US" dirty="0">
                <a:latin typeface="+mn-lt"/>
              </a:rPr>
              <a:t>Replaced by $80M+ </a:t>
            </a:r>
            <a:r>
              <a:rPr lang="en-US" dirty="0"/>
              <a:t>project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838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10" y="2114551"/>
            <a:ext cx="3962399" cy="286230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r"/>
            <a:r>
              <a:rPr lang="en-US" sz="3600" dirty="0">
                <a:latin typeface="+mn-lt"/>
              </a:rPr>
              <a:t>$10’s of Millions?</a:t>
            </a:r>
          </a:p>
          <a:p>
            <a:pPr algn="r"/>
            <a:endParaRPr lang="en-US" sz="3600" dirty="0"/>
          </a:p>
          <a:p>
            <a:pPr algn="r"/>
            <a:r>
              <a:rPr lang="en-US" sz="3600" dirty="0">
                <a:latin typeface="+mn-lt"/>
              </a:rPr>
              <a:t>“But that is just how much these systems cost.”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000259"/>
            <a:ext cx="2209800" cy="2413967"/>
          </a:xfrm>
          <a:prstGeom prst="rect">
            <a:avLst/>
          </a:prstGeom>
          <a:ln>
            <a:solidFill>
              <a:srgbClr val="FFFF00">
                <a:alpha val="97000"/>
              </a:srgb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34007" y="4743458"/>
            <a:ext cx="2975402" cy="461651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2400" dirty="0">
                <a:latin typeface="+mn-lt"/>
              </a:rPr>
              <a:t>Provost, Big University</a:t>
            </a:r>
          </a:p>
        </p:txBody>
      </p:sp>
    </p:spTree>
    <p:extLst>
      <p:ext uri="{BB962C8B-B14F-4D97-AF65-F5344CB8AC3E}">
        <p14:creationId xmlns:p14="http://schemas.microsoft.com/office/powerpoint/2010/main" val="3854382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US$ </a:t>
            </a:r>
            <a:r>
              <a:rPr lang="en-US" u="sng" dirty="0" smtClean="0"/>
              <a:t>5</a:t>
            </a:r>
            <a:r>
              <a:rPr lang="en-US" dirty="0" smtClean="0"/>
              <a:t> </a:t>
            </a:r>
            <a:r>
              <a:rPr lang="en-US" i="1" dirty="0" smtClean="0"/>
              <a:t>Billion</a:t>
            </a:r>
            <a:r>
              <a:rPr lang="en-US" dirty="0" smtClean="0"/>
              <a:t> </a:t>
            </a:r>
            <a:r>
              <a:rPr lang="en-US" i="1" dirty="0" smtClean="0"/>
              <a:t>Dependence </a:t>
            </a:r>
            <a:r>
              <a:rPr lang="en-US" dirty="0" smtClean="0"/>
              <a:t>Journey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57200" y="3714750"/>
            <a:ext cx="8229600" cy="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1450" y="3711410"/>
            <a:ext cx="926829" cy="461651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2400" dirty="0">
                <a:latin typeface="+mn-lt"/>
              </a:rPr>
              <a:t>1980s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8960" y="3711410"/>
            <a:ext cx="926829" cy="461651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2400" dirty="0">
                <a:latin typeface="+mn-lt"/>
              </a:rPr>
              <a:t>1990s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3984" y="3711410"/>
            <a:ext cx="974919" cy="461651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2400" dirty="0"/>
              <a:t>201</a:t>
            </a:r>
            <a:r>
              <a:rPr lang="en-US" sz="2400" dirty="0">
                <a:latin typeface="+mn-lt"/>
              </a:rPr>
              <a:t>0s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61492" y="3711410"/>
            <a:ext cx="974919" cy="461651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2400" dirty="0"/>
              <a:t>202</a:t>
            </a:r>
            <a:r>
              <a:rPr lang="en-US" sz="2400" dirty="0">
                <a:latin typeface="+mn-lt"/>
              </a:rPr>
              <a:t>0s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6473" y="3714755"/>
            <a:ext cx="974919" cy="461651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2400" dirty="0"/>
              <a:t>200</a:t>
            </a:r>
            <a:r>
              <a:rPr lang="en-US" sz="2400" dirty="0">
                <a:latin typeface="+mn-lt"/>
              </a:rPr>
              <a:t>0s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0059" y="3028951"/>
            <a:ext cx="1343609" cy="588609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3225" dirty="0">
                <a:latin typeface="+mn-lt"/>
              </a:rPr>
              <a:t>Built….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00352" y="3028951"/>
            <a:ext cx="3462138" cy="588609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3225" dirty="0">
                <a:latin typeface="+mn-lt"/>
              </a:rPr>
              <a:t>Bought………$5B……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67602" y="2971801"/>
            <a:ext cx="376998" cy="588609"/>
          </a:xfrm>
          <a:prstGeom prst="rect">
            <a:avLst/>
          </a:prstGeom>
          <a:noFill/>
        </p:spPr>
        <p:txBody>
          <a:bodyPr wrap="none" lIns="91426" tIns="45713" rIns="91426" bIns="45713" rtlCol="0">
            <a:spAutoFit/>
          </a:bodyPr>
          <a:lstStyle/>
          <a:p>
            <a:r>
              <a:rPr lang="en-US" sz="3225" dirty="0">
                <a:latin typeface="+mn-lt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58000" y="2057403"/>
            <a:ext cx="1943100" cy="1544666"/>
            <a:chOff x="6858000" y="1600200"/>
            <a:chExt cx="1943100" cy="2059554"/>
          </a:xfrm>
        </p:grpSpPr>
        <p:sp>
          <p:nvSpPr>
            <p:cNvPr id="16" name="Lightning Bolt 15"/>
            <p:cNvSpPr/>
            <p:nvPr/>
          </p:nvSpPr>
          <p:spPr>
            <a:xfrm rot="1196940">
              <a:off x="7679412" y="2745354"/>
              <a:ext cx="800100" cy="914400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E5A46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ightning Bolt 16"/>
            <p:cNvSpPr/>
            <p:nvPr/>
          </p:nvSpPr>
          <p:spPr>
            <a:xfrm rot="3164882">
              <a:off x="7008715" y="2640763"/>
              <a:ext cx="657046" cy="685800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E5A46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loud 13"/>
            <p:cNvSpPr/>
            <p:nvPr/>
          </p:nvSpPr>
          <p:spPr>
            <a:xfrm>
              <a:off x="6858000" y="1600200"/>
              <a:ext cx="1943100" cy="1246420"/>
            </a:xfrm>
            <a:prstGeom prst="cloud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3600" b="1" dirty="0"/>
                <a:t>Cloud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48377" y="4114811"/>
            <a:ext cx="3330142" cy="1288198"/>
            <a:chOff x="5148370" y="4343400"/>
            <a:chExt cx="3330137" cy="1717596"/>
          </a:xfrm>
        </p:grpSpPr>
        <p:sp>
          <p:nvSpPr>
            <p:cNvPr id="5" name="Right Brace 4"/>
            <p:cNvSpPr/>
            <p:nvPr/>
          </p:nvSpPr>
          <p:spPr>
            <a:xfrm rot="5400000">
              <a:off x="7505700" y="4000500"/>
              <a:ext cx="533400" cy="1219200"/>
            </a:xfrm>
            <a:prstGeom prst="rightBrac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48370" y="4953001"/>
              <a:ext cx="3330137" cy="1107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i="1" dirty="0">
                  <a:latin typeface="+mn-lt"/>
                </a:rPr>
                <a:t>What Path for Round #3?</a:t>
              </a:r>
            </a:p>
            <a:p>
              <a:pPr algn="r"/>
              <a:r>
                <a:rPr lang="en-US" sz="2400" i="1" dirty="0">
                  <a:latin typeface="+mn-lt"/>
                </a:rPr>
                <a:t>What Lessons?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1514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</a:t>
            </a:r>
            <a:r>
              <a:rPr lang="en-US" u="sng" dirty="0" smtClean="0"/>
              <a:t>Interdependence</a:t>
            </a:r>
            <a:r>
              <a:rPr lang="en-US" dirty="0" smtClean="0"/>
              <a:t> as Strategy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5368" y="3956114"/>
            <a:ext cx="1562100" cy="1304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4366" y="5353013"/>
            <a:ext cx="1279813" cy="3924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2100" i="1" dirty="0">
                <a:latin typeface="+mn-lt"/>
              </a:rPr>
              <a:t>Lessons…?</a:t>
            </a:r>
          </a:p>
        </p:txBody>
      </p:sp>
    </p:spTree>
    <p:extLst>
      <p:ext uri="{BB962C8B-B14F-4D97-AF65-F5344CB8AC3E}">
        <p14:creationId xmlns:p14="http://schemas.microsoft.com/office/powerpoint/2010/main" val="3771938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01714" y="2800352"/>
            <a:ext cx="5602076" cy="1970294"/>
            <a:chOff x="1587500" y="2262936"/>
            <a:chExt cx="5969000" cy="22466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20189" b="22375"/>
            <a:stretch/>
          </p:blipFill>
          <p:spPr>
            <a:xfrm>
              <a:off x="1587500" y="2262936"/>
              <a:ext cx="5969000" cy="224665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363524" y="3907230"/>
              <a:ext cx="4620885" cy="4211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 Black"/>
                  <a:cs typeface="Arial Black"/>
                </a:rPr>
                <a:t>Keep your money in your Mission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1683" y="1499830"/>
            <a:ext cx="4385622" cy="43858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2400" i="1" dirty="0">
                <a:latin typeface="+mn-lt"/>
              </a:rPr>
              <a:t>One approach to interdependence</a:t>
            </a:r>
          </a:p>
        </p:txBody>
      </p:sp>
    </p:spTree>
    <p:extLst>
      <p:ext uri="{BB962C8B-B14F-4D97-AF65-F5344CB8AC3E}">
        <p14:creationId xmlns:p14="http://schemas.microsoft.com/office/powerpoint/2010/main" val="348978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Personal</a:t>
            </a:r>
            <a:r>
              <a:rPr lang="en-US" dirty="0" smtClean="0"/>
              <a:t> Insights from </a:t>
            </a:r>
            <a:br>
              <a:rPr lang="en-US" dirty="0" smtClean="0"/>
            </a:br>
            <a:r>
              <a:rPr lang="en-US" dirty="0" smtClean="0"/>
              <a:t>Three Strategies</a:t>
            </a:r>
            <a:endParaRPr lang="en-US" dirty="0"/>
          </a:p>
        </p:txBody>
      </p:sp>
      <p:pic>
        <p:nvPicPr>
          <p:cNvPr id="3" name="Picture 5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4" y="866352"/>
            <a:ext cx="734312" cy="83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029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6386"/>
            <a:ext cx="9144000" cy="5055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95622" y="1190017"/>
            <a:ext cx="3113158" cy="43858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C8093E"/>
            </a:solidFill>
          </a:ln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+mn-lt"/>
              </a:rPr>
              <a:t>Going Fast, Going Alone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13168" y="6060719"/>
            <a:ext cx="2479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Http://</a:t>
            </a:r>
            <a:r>
              <a:rPr lang="en-US" sz="2400" dirty="0" err="1" smtClean="0">
                <a:latin typeface="+mn-lt"/>
              </a:rPr>
              <a:t>One.IU.edu</a:t>
            </a:r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71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Involving Others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46625" y="3898806"/>
            <a:ext cx="6187381" cy="484746"/>
          </a:xfrm>
          <a:prstGeom prst="rect">
            <a:avLst/>
          </a:prstGeom>
          <a:noFill/>
        </p:spPr>
        <p:txBody>
          <a:bodyPr wrap="none" lIns="68571" tIns="34289" rIns="68571" bIns="34289" rtlCol="0">
            <a:spAutoFit/>
          </a:bodyPr>
          <a:lstStyle/>
          <a:p>
            <a:r>
              <a:rPr lang="en-US" sz="2700" i="1" dirty="0">
                <a:latin typeface="+mn-lt"/>
              </a:rPr>
              <a:t>A Tale of Dependence and Interdependence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7517" y="1215683"/>
            <a:ext cx="1852605" cy="346247"/>
          </a:xfrm>
          <a:prstGeom prst="rect">
            <a:avLst/>
          </a:prstGeom>
          <a:noFill/>
        </p:spPr>
        <p:txBody>
          <a:bodyPr wrap="none" lIns="68571" tIns="34289" rIns="68571" bIns="34289" rtlCol="0">
            <a:spAutoFit/>
          </a:bodyPr>
          <a:lstStyle/>
          <a:p>
            <a:r>
              <a:rPr lang="en-US" dirty="0">
                <a:latin typeface="+mn-lt"/>
              </a:rPr>
              <a:t>(Personal Insights)</a:t>
            </a:r>
          </a:p>
        </p:txBody>
      </p:sp>
    </p:spTree>
    <p:extLst>
      <p:ext uri="{BB962C8B-B14F-4D97-AF65-F5344CB8AC3E}">
        <p14:creationId xmlns:p14="http://schemas.microsoft.com/office/powerpoint/2010/main" val="3567987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"/>
          <p:cNvSpPr/>
          <p:nvPr/>
        </p:nvSpPr>
        <p:spPr>
          <a:xfrm rot="9744821" flipH="1">
            <a:off x="-966405" y="3751"/>
            <a:ext cx="7570282" cy="5164196"/>
          </a:xfrm>
          <a:prstGeom prst="arc">
            <a:avLst>
              <a:gd name="adj1" fmla="val 14426598"/>
              <a:gd name="adj2" fmla="val 21004902"/>
            </a:avLst>
          </a:prstGeom>
          <a:ln w="57150" cmpd="sng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8" tIns="34289" rIns="68568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Arc 3"/>
          <p:cNvSpPr/>
          <p:nvPr/>
        </p:nvSpPr>
        <p:spPr>
          <a:xfrm rot="9744821" flipV="1">
            <a:off x="2100648" y="1880223"/>
            <a:ext cx="7570282" cy="5164196"/>
          </a:xfrm>
          <a:prstGeom prst="arc">
            <a:avLst>
              <a:gd name="adj1" fmla="val 14426598"/>
              <a:gd name="adj2" fmla="val 21004902"/>
            </a:avLst>
          </a:prstGeom>
          <a:ln w="57150" cmpd="sng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8" tIns="34289" rIns="68568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907117" y="1217094"/>
            <a:ext cx="19050" cy="417512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907118" y="5391021"/>
            <a:ext cx="4728634" cy="648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16758" y="2180167"/>
            <a:ext cx="1445564" cy="900244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dirty="0">
                <a:latin typeface="+mn-lt"/>
              </a:rPr>
              <a:t>March to</a:t>
            </a:r>
          </a:p>
          <a:p>
            <a:r>
              <a:rPr lang="en-US" dirty="0">
                <a:latin typeface="+mn-lt"/>
              </a:rPr>
              <a:t>the Northeast</a:t>
            </a:r>
          </a:p>
          <a:p>
            <a:r>
              <a:rPr lang="en-US" dirty="0">
                <a:latin typeface="+mn-lt"/>
              </a:rPr>
              <a:t>Corner</a:t>
            </a:r>
          </a:p>
        </p:txBody>
      </p:sp>
      <p:sp>
        <p:nvSpPr>
          <p:cNvPr id="12" name="Heart 11"/>
          <p:cNvSpPr/>
          <p:nvPr/>
        </p:nvSpPr>
        <p:spPr>
          <a:xfrm>
            <a:off x="7217842" y="1354668"/>
            <a:ext cx="603251" cy="645584"/>
          </a:xfrm>
          <a:prstGeom prst="heart">
            <a:avLst/>
          </a:prstGeom>
          <a:solidFill>
            <a:srgbClr val="C8093E"/>
          </a:solidFill>
          <a:ln>
            <a:solidFill>
              <a:srgbClr val="22020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032001" y="2846918"/>
            <a:ext cx="4667250" cy="2518833"/>
          </a:xfrm>
          <a:custGeom>
            <a:avLst/>
            <a:gdLst>
              <a:gd name="connsiteX0" fmla="*/ 0 w 6307667"/>
              <a:gd name="connsiteY0" fmla="*/ 3189111 h 3189111"/>
              <a:gd name="connsiteX1" fmla="*/ 112889 w 6307667"/>
              <a:gd name="connsiteY1" fmla="*/ 3118556 h 3189111"/>
              <a:gd name="connsiteX2" fmla="*/ 310445 w 6307667"/>
              <a:gd name="connsiteY2" fmla="*/ 3019778 h 3189111"/>
              <a:gd name="connsiteX3" fmla="*/ 395111 w 6307667"/>
              <a:gd name="connsiteY3" fmla="*/ 2963334 h 3189111"/>
              <a:gd name="connsiteX4" fmla="*/ 663223 w 6307667"/>
              <a:gd name="connsiteY4" fmla="*/ 2878667 h 3189111"/>
              <a:gd name="connsiteX5" fmla="*/ 818445 w 6307667"/>
              <a:gd name="connsiteY5" fmla="*/ 2808111 h 3189111"/>
              <a:gd name="connsiteX6" fmla="*/ 1143000 w 6307667"/>
              <a:gd name="connsiteY6" fmla="*/ 2681111 h 3189111"/>
              <a:gd name="connsiteX7" fmla="*/ 1368778 w 6307667"/>
              <a:gd name="connsiteY7" fmla="*/ 2568222 h 3189111"/>
              <a:gd name="connsiteX8" fmla="*/ 1481667 w 6307667"/>
              <a:gd name="connsiteY8" fmla="*/ 2525889 h 3189111"/>
              <a:gd name="connsiteX9" fmla="*/ 1622778 w 6307667"/>
              <a:gd name="connsiteY9" fmla="*/ 2455334 h 3189111"/>
              <a:gd name="connsiteX10" fmla="*/ 1735667 w 6307667"/>
              <a:gd name="connsiteY10" fmla="*/ 2413000 h 3189111"/>
              <a:gd name="connsiteX11" fmla="*/ 1876778 w 6307667"/>
              <a:gd name="connsiteY11" fmla="*/ 2314222 h 3189111"/>
              <a:gd name="connsiteX12" fmla="*/ 2088445 w 6307667"/>
              <a:gd name="connsiteY12" fmla="*/ 2074334 h 3189111"/>
              <a:gd name="connsiteX13" fmla="*/ 2215445 w 6307667"/>
              <a:gd name="connsiteY13" fmla="*/ 1876778 h 3189111"/>
              <a:gd name="connsiteX14" fmla="*/ 2271889 w 6307667"/>
              <a:gd name="connsiteY14" fmla="*/ 1778000 h 3189111"/>
              <a:gd name="connsiteX15" fmla="*/ 2342445 w 6307667"/>
              <a:gd name="connsiteY15" fmla="*/ 1679222 h 3189111"/>
              <a:gd name="connsiteX16" fmla="*/ 2413000 w 6307667"/>
              <a:gd name="connsiteY16" fmla="*/ 1608667 h 3189111"/>
              <a:gd name="connsiteX17" fmla="*/ 2455334 w 6307667"/>
              <a:gd name="connsiteY17" fmla="*/ 1538111 h 3189111"/>
              <a:gd name="connsiteX18" fmla="*/ 2511778 w 6307667"/>
              <a:gd name="connsiteY18" fmla="*/ 1495778 h 3189111"/>
              <a:gd name="connsiteX19" fmla="*/ 2582334 w 6307667"/>
              <a:gd name="connsiteY19" fmla="*/ 1425222 h 3189111"/>
              <a:gd name="connsiteX20" fmla="*/ 2681111 w 6307667"/>
              <a:gd name="connsiteY20" fmla="*/ 1368778 h 3189111"/>
              <a:gd name="connsiteX21" fmla="*/ 2921000 w 6307667"/>
              <a:gd name="connsiteY21" fmla="*/ 1241778 h 3189111"/>
              <a:gd name="connsiteX22" fmla="*/ 3090334 w 6307667"/>
              <a:gd name="connsiteY22" fmla="*/ 1128889 h 3189111"/>
              <a:gd name="connsiteX23" fmla="*/ 3287889 w 6307667"/>
              <a:gd name="connsiteY23" fmla="*/ 1016000 h 3189111"/>
              <a:gd name="connsiteX24" fmla="*/ 3358445 w 6307667"/>
              <a:gd name="connsiteY24" fmla="*/ 959556 h 3189111"/>
              <a:gd name="connsiteX25" fmla="*/ 3429000 w 6307667"/>
              <a:gd name="connsiteY25" fmla="*/ 931334 h 3189111"/>
              <a:gd name="connsiteX26" fmla="*/ 3485445 w 6307667"/>
              <a:gd name="connsiteY26" fmla="*/ 889000 h 3189111"/>
              <a:gd name="connsiteX27" fmla="*/ 3541889 w 6307667"/>
              <a:gd name="connsiteY27" fmla="*/ 860778 h 3189111"/>
              <a:gd name="connsiteX28" fmla="*/ 3584223 w 6307667"/>
              <a:gd name="connsiteY28" fmla="*/ 832556 h 3189111"/>
              <a:gd name="connsiteX29" fmla="*/ 3668889 w 6307667"/>
              <a:gd name="connsiteY29" fmla="*/ 790222 h 3189111"/>
              <a:gd name="connsiteX30" fmla="*/ 3711223 w 6307667"/>
              <a:gd name="connsiteY30" fmla="*/ 762000 h 3189111"/>
              <a:gd name="connsiteX31" fmla="*/ 3795889 w 6307667"/>
              <a:gd name="connsiteY31" fmla="*/ 733778 h 3189111"/>
              <a:gd name="connsiteX32" fmla="*/ 3993445 w 6307667"/>
              <a:gd name="connsiteY32" fmla="*/ 691445 h 3189111"/>
              <a:gd name="connsiteX33" fmla="*/ 4529667 w 6307667"/>
              <a:gd name="connsiteY33" fmla="*/ 719667 h 3189111"/>
              <a:gd name="connsiteX34" fmla="*/ 4741334 w 6307667"/>
              <a:gd name="connsiteY34" fmla="*/ 747889 h 3189111"/>
              <a:gd name="connsiteX35" fmla="*/ 5136445 w 6307667"/>
              <a:gd name="connsiteY35" fmla="*/ 733778 h 3189111"/>
              <a:gd name="connsiteX36" fmla="*/ 5207000 w 6307667"/>
              <a:gd name="connsiteY36" fmla="*/ 719667 h 3189111"/>
              <a:gd name="connsiteX37" fmla="*/ 5263445 w 6307667"/>
              <a:gd name="connsiteY37" fmla="*/ 663222 h 3189111"/>
              <a:gd name="connsiteX38" fmla="*/ 5305778 w 6307667"/>
              <a:gd name="connsiteY38" fmla="*/ 649111 h 3189111"/>
              <a:gd name="connsiteX39" fmla="*/ 5362223 w 6307667"/>
              <a:gd name="connsiteY39" fmla="*/ 620889 h 3189111"/>
              <a:gd name="connsiteX40" fmla="*/ 5446889 w 6307667"/>
              <a:gd name="connsiteY40" fmla="*/ 592667 h 3189111"/>
              <a:gd name="connsiteX41" fmla="*/ 5573889 w 6307667"/>
              <a:gd name="connsiteY41" fmla="*/ 522111 h 3189111"/>
              <a:gd name="connsiteX42" fmla="*/ 5644445 w 6307667"/>
              <a:gd name="connsiteY42" fmla="*/ 437445 h 3189111"/>
              <a:gd name="connsiteX43" fmla="*/ 5658556 w 6307667"/>
              <a:gd name="connsiteY43" fmla="*/ 395111 h 3189111"/>
              <a:gd name="connsiteX44" fmla="*/ 5743223 w 6307667"/>
              <a:gd name="connsiteY44" fmla="*/ 282222 h 3189111"/>
              <a:gd name="connsiteX45" fmla="*/ 5827889 w 6307667"/>
              <a:gd name="connsiteY45" fmla="*/ 225778 h 3189111"/>
              <a:gd name="connsiteX46" fmla="*/ 5969000 w 6307667"/>
              <a:gd name="connsiteY46" fmla="*/ 127000 h 3189111"/>
              <a:gd name="connsiteX47" fmla="*/ 6011334 w 6307667"/>
              <a:gd name="connsiteY47" fmla="*/ 98778 h 3189111"/>
              <a:gd name="connsiteX48" fmla="*/ 6053667 w 6307667"/>
              <a:gd name="connsiteY48" fmla="*/ 70556 h 3189111"/>
              <a:gd name="connsiteX49" fmla="*/ 6152445 w 6307667"/>
              <a:gd name="connsiteY49" fmla="*/ 84667 h 3189111"/>
              <a:gd name="connsiteX50" fmla="*/ 6251223 w 6307667"/>
              <a:gd name="connsiteY50" fmla="*/ 28222 h 3189111"/>
              <a:gd name="connsiteX51" fmla="*/ 6293556 w 6307667"/>
              <a:gd name="connsiteY51" fmla="*/ 0 h 3189111"/>
              <a:gd name="connsiteX52" fmla="*/ 6307667 w 6307667"/>
              <a:gd name="connsiteY52" fmla="*/ 42334 h 318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307667" h="3189111">
                <a:moveTo>
                  <a:pt x="0" y="3189111"/>
                </a:moveTo>
                <a:cubicBezTo>
                  <a:pt x="182419" y="3152628"/>
                  <a:pt x="-30910" y="3211602"/>
                  <a:pt x="112889" y="3118556"/>
                </a:cubicBezTo>
                <a:cubicBezTo>
                  <a:pt x="174702" y="3078559"/>
                  <a:pt x="249185" y="3060618"/>
                  <a:pt x="310445" y="3019778"/>
                </a:cubicBezTo>
                <a:cubicBezTo>
                  <a:pt x="338667" y="3000963"/>
                  <a:pt x="364773" y="2978503"/>
                  <a:pt x="395111" y="2963334"/>
                </a:cubicBezTo>
                <a:cubicBezTo>
                  <a:pt x="511193" y="2905293"/>
                  <a:pt x="542661" y="2905458"/>
                  <a:pt x="663223" y="2878667"/>
                </a:cubicBezTo>
                <a:cubicBezTo>
                  <a:pt x="714964" y="2855148"/>
                  <a:pt x="765891" y="2829751"/>
                  <a:pt x="818445" y="2808111"/>
                </a:cubicBezTo>
                <a:cubicBezTo>
                  <a:pt x="925867" y="2763878"/>
                  <a:pt x="1039092" y="2733065"/>
                  <a:pt x="1143000" y="2681111"/>
                </a:cubicBezTo>
                <a:cubicBezTo>
                  <a:pt x="1218259" y="2643481"/>
                  <a:pt x="1292287" y="2603280"/>
                  <a:pt x="1368778" y="2568222"/>
                </a:cubicBezTo>
                <a:cubicBezTo>
                  <a:pt x="1405312" y="2551477"/>
                  <a:pt x="1444942" y="2542211"/>
                  <a:pt x="1481667" y="2525889"/>
                </a:cubicBezTo>
                <a:cubicBezTo>
                  <a:pt x="1529723" y="2504531"/>
                  <a:pt x="1574722" y="2476692"/>
                  <a:pt x="1622778" y="2455334"/>
                </a:cubicBezTo>
                <a:cubicBezTo>
                  <a:pt x="1659503" y="2439012"/>
                  <a:pt x="1699177" y="2429841"/>
                  <a:pt x="1735667" y="2413000"/>
                </a:cubicBezTo>
                <a:cubicBezTo>
                  <a:pt x="1780422" y="2392344"/>
                  <a:pt x="1841499" y="2346981"/>
                  <a:pt x="1876778" y="2314222"/>
                </a:cubicBezTo>
                <a:cubicBezTo>
                  <a:pt x="1964378" y="2232879"/>
                  <a:pt x="2024944" y="2173114"/>
                  <a:pt x="2088445" y="2074334"/>
                </a:cubicBezTo>
                <a:cubicBezTo>
                  <a:pt x="2130778" y="2008482"/>
                  <a:pt x="2174239" y="1943341"/>
                  <a:pt x="2215445" y="1876778"/>
                </a:cubicBezTo>
                <a:cubicBezTo>
                  <a:pt x="2235406" y="1844534"/>
                  <a:pt x="2249847" y="1808859"/>
                  <a:pt x="2271889" y="1778000"/>
                </a:cubicBezTo>
                <a:cubicBezTo>
                  <a:pt x="2295408" y="1745074"/>
                  <a:pt x="2316541" y="1710306"/>
                  <a:pt x="2342445" y="1679222"/>
                </a:cubicBezTo>
                <a:cubicBezTo>
                  <a:pt x="2363738" y="1653671"/>
                  <a:pt x="2392223" y="1634639"/>
                  <a:pt x="2413000" y="1608667"/>
                </a:cubicBezTo>
                <a:cubicBezTo>
                  <a:pt x="2430134" y="1587250"/>
                  <a:pt x="2437273" y="1558752"/>
                  <a:pt x="2455334" y="1538111"/>
                </a:cubicBezTo>
                <a:cubicBezTo>
                  <a:pt x="2470821" y="1520412"/>
                  <a:pt x="2494200" y="1511403"/>
                  <a:pt x="2511778" y="1495778"/>
                </a:cubicBezTo>
                <a:cubicBezTo>
                  <a:pt x="2536637" y="1473681"/>
                  <a:pt x="2555726" y="1445178"/>
                  <a:pt x="2582334" y="1425222"/>
                </a:cubicBezTo>
                <a:cubicBezTo>
                  <a:pt x="2612672" y="1402469"/>
                  <a:pt x="2647650" y="1386624"/>
                  <a:pt x="2681111" y="1368778"/>
                </a:cubicBezTo>
                <a:cubicBezTo>
                  <a:pt x="2792679" y="1309276"/>
                  <a:pt x="2808604" y="1311357"/>
                  <a:pt x="2921000" y="1241778"/>
                </a:cubicBezTo>
                <a:cubicBezTo>
                  <a:pt x="2978680" y="1206071"/>
                  <a:pt x="3032559" y="1164443"/>
                  <a:pt x="3090334" y="1128889"/>
                </a:cubicBezTo>
                <a:cubicBezTo>
                  <a:pt x="3154928" y="1089139"/>
                  <a:pt x="3228664" y="1063379"/>
                  <a:pt x="3287889" y="1016000"/>
                </a:cubicBezTo>
                <a:cubicBezTo>
                  <a:pt x="3311408" y="997185"/>
                  <a:pt x="3332619" y="975052"/>
                  <a:pt x="3358445" y="959556"/>
                </a:cubicBezTo>
                <a:cubicBezTo>
                  <a:pt x="3380165" y="946524"/>
                  <a:pt x="3406858" y="943635"/>
                  <a:pt x="3429000" y="931334"/>
                </a:cubicBezTo>
                <a:cubicBezTo>
                  <a:pt x="3449559" y="919912"/>
                  <a:pt x="3465501" y="901465"/>
                  <a:pt x="3485445" y="889000"/>
                </a:cubicBezTo>
                <a:cubicBezTo>
                  <a:pt x="3503283" y="877851"/>
                  <a:pt x="3523625" y="871214"/>
                  <a:pt x="3541889" y="860778"/>
                </a:cubicBezTo>
                <a:cubicBezTo>
                  <a:pt x="3556614" y="852364"/>
                  <a:pt x="3569398" y="840792"/>
                  <a:pt x="3584223" y="832556"/>
                </a:cubicBezTo>
                <a:cubicBezTo>
                  <a:pt x="3611806" y="817232"/>
                  <a:pt x="3641306" y="805546"/>
                  <a:pt x="3668889" y="790222"/>
                </a:cubicBezTo>
                <a:cubicBezTo>
                  <a:pt x="3683714" y="781986"/>
                  <a:pt x="3695725" y="768888"/>
                  <a:pt x="3711223" y="762000"/>
                </a:cubicBezTo>
                <a:cubicBezTo>
                  <a:pt x="3738408" y="749918"/>
                  <a:pt x="3767285" y="741951"/>
                  <a:pt x="3795889" y="733778"/>
                </a:cubicBezTo>
                <a:cubicBezTo>
                  <a:pt x="3894341" y="705649"/>
                  <a:pt x="3901643" y="706745"/>
                  <a:pt x="3993445" y="691445"/>
                </a:cubicBezTo>
                <a:cubicBezTo>
                  <a:pt x="4779079" y="716788"/>
                  <a:pt x="4214663" y="682608"/>
                  <a:pt x="4529667" y="719667"/>
                </a:cubicBezTo>
                <a:cubicBezTo>
                  <a:pt x="4729996" y="743235"/>
                  <a:pt x="4606487" y="720920"/>
                  <a:pt x="4741334" y="747889"/>
                </a:cubicBezTo>
                <a:cubicBezTo>
                  <a:pt x="4873038" y="743185"/>
                  <a:pt x="5004899" y="741750"/>
                  <a:pt x="5136445" y="733778"/>
                </a:cubicBezTo>
                <a:cubicBezTo>
                  <a:pt x="5160385" y="732327"/>
                  <a:pt x="5186034" y="731315"/>
                  <a:pt x="5207000" y="719667"/>
                </a:cubicBezTo>
                <a:cubicBezTo>
                  <a:pt x="5230260" y="706745"/>
                  <a:pt x="5241793" y="678688"/>
                  <a:pt x="5263445" y="663222"/>
                </a:cubicBezTo>
                <a:cubicBezTo>
                  <a:pt x="5275549" y="654576"/>
                  <a:pt x="5292106" y="654970"/>
                  <a:pt x="5305778" y="649111"/>
                </a:cubicBezTo>
                <a:cubicBezTo>
                  <a:pt x="5325113" y="640825"/>
                  <a:pt x="5342692" y="628701"/>
                  <a:pt x="5362223" y="620889"/>
                </a:cubicBezTo>
                <a:cubicBezTo>
                  <a:pt x="5389844" y="609841"/>
                  <a:pt x="5422137" y="609169"/>
                  <a:pt x="5446889" y="592667"/>
                </a:cubicBezTo>
                <a:cubicBezTo>
                  <a:pt x="5543932" y="527971"/>
                  <a:pt x="5499378" y="546948"/>
                  <a:pt x="5573889" y="522111"/>
                </a:cubicBezTo>
                <a:cubicBezTo>
                  <a:pt x="5605098" y="490903"/>
                  <a:pt x="5624799" y="476737"/>
                  <a:pt x="5644445" y="437445"/>
                </a:cubicBezTo>
                <a:cubicBezTo>
                  <a:pt x="5651097" y="424141"/>
                  <a:pt x="5651904" y="408415"/>
                  <a:pt x="5658556" y="395111"/>
                </a:cubicBezTo>
                <a:cubicBezTo>
                  <a:pt x="5671052" y="370120"/>
                  <a:pt x="5733783" y="290718"/>
                  <a:pt x="5743223" y="282222"/>
                </a:cubicBezTo>
                <a:cubicBezTo>
                  <a:pt x="5768435" y="259532"/>
                  <a:pt x="5800754" y="246129"/>
                  <a:pt x="5827889" y="225778"/>
                </a:cubicBezTo>
                <a:cubicBezTo>
                  <a:pt x="5911461" y="163100"/>
                  <a:pt x="5864777" y="196482"/>
                  <a:pt x="5969000" y="127000"/>
                </a:cubicBezTo>
                <a:lnTo>
                  <a:pt x="6011334" y="98778"/>
                </a:lnTo>
                <a:lnTo>
                  <a:pt x="6053667" y="70556"/>
                </a:lnTo>
                <a:cubicBezTo>
                  <a:pt x="6086593" y="75260"/>
                  <a:pt x="6119300" y="87429"/>
                  <a:pt x="6152445" y="84667"/>
                </a:cubicBezTo>
                <a:cubicBezTo>
                  <a:pt x="6223230" y="78768"/>
                  <a:pt x="6211456" y="60036"/>
                  <a:pt x="6251223" y="28222"/>
                </a:cubicBezTo>
                <a:cubicBezTo>
                  <a:pt x="6264466" y="17628"/>
                  <a:pt x="6279445" y="9407"/>
                  <a:pt x="6293556" y="0"/>
                </a:cubicBezTo>
                <a:lnTo>
                  <a:pt x="6307667" y="42334"/>
                </a:lnTo>
              </a:path>
            </a:pathLst>
          </a:custGeom>
          <a:ln w="57150" cmpd="sng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8" tIns="34289" rIns="68568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042834" y="5408087"/>
            <a:ext cx="603346" cy="346247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3752" y="4318007"/>
            <a:ext cx="350072" cy="5309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3000" b="1" dirty="0">
                <a:latin typeface="+mn-lt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63802" y="4961473"/>
            <a:ext cx="350072" cy="5309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3000" b="1" dirty="0">
                <a:latin typeface="+mn-lt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42468" y="1574803"/>
            <a:ext cx="516784" cy="5309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3000" b="1" dirty="0">
                <a:latin typeface="+mn-lt"/>
              </a:rPr>
              <a:t>Y?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65851" y="2387602"/>
            <a:ext cx="516784" cy="5309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3000" b="1" dirty="0">
                <a:latin typeface="+mn-lt"/>
              </a:rPr>
              <a:t>Y?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36836" y="4127510"/>
            <a:ext cx="1791492" cy="117724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u="sng" dirty="0">
                <a:latin typeface="+mn-lt"/>
              </a:rPr>
              <a:t>Over time</a:t>
            </a:r>
          </a:p>
          <a:p>
            <a:pPr marL="84519" indent="-84519">
              <a:buFont typeface="Arial"/>
              <a:buChar char="•"/>
            </a:pPr>
            <a:r>
              <a:rPr lang="en-US" dirty="0">
                <a:latin typeface="+mn-lt"/>
              </a:rPr>
              <a:t>More is known</a:t>
            </a:r>
          </a:p>
          <a:p>
            <a:pPr marL="84519" indent="-84519">
              <a:buFont typeface="Arial"/>
              <a:buChar char="•"/>
            </a:pPr>
            <a:r>
              <a:rPr lang="en-US" dirty="0">
                <a:latin typeface="+mn-lt"/>
              </a:rPr>
              <a:t>Less uncertainty</a:t>
            </a:r>
          </a:p>
          <a:p>
            <a:pPr marL="84519" indent="-84519">
              <a:buFont typeface="Arial"/>
              <a:buChar char="•"/>
            </a:pPr>
            <a:r>
              <a:rPr lang="en-US" dirty="0">
                <a:latin typeface="+mn-lt"/>
              </a:rPr>
              <a:t>Less opportunity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30595" y="1357100"/>
            <a:ext cx="657848" cy="346247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dirty="0" smtClean="0">
                <a:latin typeface="+mn-lt"/>
              </a:rPr>
              <a:t>Value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2968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6" grpId="0" animBg="1"/>
      <p:bldP spid="16" grpId="1" animBg="1"/>
      <p:bldP spid="17" grpId="0"/>
      <p:bldP spid="18" grpId="0"/>
      <p:bldP spid="19" grpId="0"/>
      <p:bldP spid="20" grpId="0"/>
      <p:bldP spid="21" grpId="0"/>
      <p:bldP spid="22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0"/>
          <a:stretch/>
        </p:blipFill>
        <p:spPr>
          <a:xfrm>
            <a:off x="6515100" y="857250"/>
            <a:ext cx="26289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65555" r="54375" b="5556"/>
          <a:stretch/>
        </p:blipFill>
        <p:spPr>
          <a:xfrm>
            <a:off x="5657852" y="4057650"/>
            <a:ext cx="140676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25"/>
          <a:stretch/>
        </p:blipFill>
        <p:spPr>
          <a:xfrm>
            <a:off x="0" y="857250"/>
            <a:ext cx="337185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r="40625"/>
          <a:stretch/>
        </p:blipFill>
        <p:spPr>
          <a:xfrm>
            <a:off x="3314700" y="857250"/>
            <a:ext cx="21145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Aspiration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0"/>
          <a:stretch/>
        </p:blipFill>
        <p:spPr>
          <a:xfrm>
            <a:off x="6515100" y="857250"/>
            <a:ext cx="2628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3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6" r="58750"/>
          <a:stretch/>
        </p:blipFill>
        <p:spPr>
          <a:xfrm>
            <a:off x="10" y="2571750"/>
            <a:ext cx="3970421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Conflict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0"/>
          <a:stretch/>
        </p:blipFill>
        <p:spPr>
          <a:xfrm>
            <a:off x="6515100" y="857250"/>
            <a:ext cx="2628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7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0"/>
          <a:stretch/>
        </p:blipFill>
        <p:spPr>
          <a:xfrm>
            <a:off x="0" y="857250"/>
            <a:ext cx="3429000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77" y="1964471"/>
            <a:ext cx="1936644" cy="1696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69845" y="2076019"/>
            <a:ext cx="1480189" cy="438580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2400" i="1" dirty="0">
                <a:latin typeface="+mj-lt"/>
              </a:rPr>
              <a:t>Ownership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0"/>
          <a:stretch/>
        </p:blipFill>
        <p:spPr>
          <a:xfrm>
            <a:off x="6515100" y="857250"/>
            <a:ext cx="2628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8" r="63750"/>
          <a:stretch/>
        </p:blipFill>
        <p:spPr>
          <a:xfrm>
            <a:off x="0" y="2800350"/>
            <a:ext cx="3314700" cy="32004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77" y="1964471"/>
            <a:ext cx="1936644" cy="1696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69845" y="2076019"/>
            <a:ext cx="1480189" cy="438580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2400" i="1" dirty="0">
                <a:latin typeface="+mj-lt"/>
              </a:rPr>
              <a:t>Ownership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0"/>
          <a:stretch/>
        </p:blipFill>
        <p:spPr>
          <a:xfrm>
            <a:off x="6515100" y="857250"/>
            <a:ext cx="2628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92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25" b="3333"/>
          <a:stretch/>
        </p:blipFill>
        <p:spPr>
          <a:xfrm>
            <a:off x="400050" y="971550"/>
            <a:ext cx="3600450" cy="497205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2900" y="1085852"/>
            <a:ext cx="6057900" cy="1021556"/>
          </a:xfrm>
        </p:spPr>
        <p:txBody>
          <a:bodyPr/>
          <a:lstStyle/>
          <a:p>
            <a:r>
              <a:rPr lang="en-US" dirty="0" smtClean="0"/>
              <a:t>Influence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0"/>
          <a:stretch/>
        </p:blipFill>
        <p:spPr>
          <a:xfrm>
            <a:off x="6515100" y="857250"/>
            <a:ext cx="2628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83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Achieve!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26845" y="2018870"/>
            <a:ext cx="1157409" cy="438580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2400" i="1" dirty="0">
                <a:latin typeface="+mj-lt"/>
              </a:rPr>
              <a:t>Repeat?</a:t>
            </a:r>
          </a:p>
        </p:txBody>
      </p:sp>
    </p:spTree>
    <p:extLst>
      <p:ext uri="{BB962C8B-B14F-4D97-AF65-F5344CB8AC3E}">
        <p14:creationId xmlns:p14="http://schemas.microsoft.com/office/powerpoint/2010/main" val="338821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28600" y="1771656"/>
            <a:ext cx="8515350" cy="1102519"/>
          </a:xfrm>
        </p:spPr>
        <p:txBody>
          <a:bodyPr/>
          <a:lstStyle/>
          <a:p>
            <a:r>
              <a:rPr lang="en-US" sz="4125" i="1" u="sng" dirty="0">
                <a:solidFill>
                  <a:srgbClr val="FFC000"/>
                </a:solidFill>
              </a:rPr>
              <a:t>Market</a:t>
            </a:r>
            <a:r>
              <a:rPr lang="en-US" sz="4125" i="1" dirty="0">
                <a:solidFill>
                  <a:srgbClr val="FFC000"/>
                </a:solidFill>
              </a:rPr>
              <a:t>place</a:t>
            </a:r>
            <a:r>
              <a:rPr lang="en-US" sz="4125" dirty="0">
                <a:solidFill>
                  <a:srgbClr val="FFC000"/>
                </a:solidFill>
              </a:rPr>
              <a:t> </a:t>
            </a:r>
            <a:r>
              <a:rPr lang="en-US" dirty="0"/>
              <a:t>of </a:t>
            </a:r>
            <a:r>
              <a:rPr lang="en-US" dirty="0" smtClean="0"/>
              <a:t>ideas </a:t>
            </a:r>
            <a:r>
              <a:rPr lang="en-US" dirty="0"/>
              <a:t>for </a:t>
            </a:r>
            <a:r>
              <a:rPr lang="en-US" dirty="0" smtClean="0"/>
              <a:t>Intentionally Interdependent Communities</a:t>
            </a:r>
            <a:r>
              <a:rPr lang="en-US" dirty="0"/>
              <a:t>, </a:t>
            </a:r>
            <a:r>
              <a:rPr lang="en-US" dirty="0" smtClean="0"/>
              <a:t>but they </a:t>
            </a:r>
            <a:br>
              <a:rPr lang="en-US" dirty="0" smtClean="0"/>
            </a:br>
            <a:r>
              <a:rPr lang="en-US" dirty="0" smtClean="0"/>
              <a:t>need a strong </a:t>
            </a:r>
            <a:r>
              <a:rPr lang="en-US" sz="4125" i="1" dirty="0">
                <a:solidFill>
                  <a:srgbClr val="FFC000"/>
                </a:solidFill>
              </a:rPr>
              <a:t>Archit</a:t>
            </a:r>
            <a:r>
              <a:rPr lang="en-US" sz="4125" i="1" u="sng" dirty="0">
                <a:solidFill>
                  <a:srgbClr val="FFC000"/>
                </a:solidFill>
              </a:rPr>
              <a:t>ecture</a:t>
            </a:r>
            <a:r>
              <a:rPr lang="en-US" sz="4125" dirty="0">
                <a:solidFill>
                  <a:srgbClr val="FFC000"/>
                </a:solidFill>
              </a:rPr>
              <a:t> </a:t>
            </a:r>
            <a:r>
              <a:rPr lang="en-US" dirty="0" smtClean="0"/>
              <a:t>to help </a:t>
            </a:r>
            <a:br>
              <a:rPr lang="en-US" dirty="0" smtClean="0"/>
            </a:br>
            <a:r>
              <a:rPr lang="en-US" dirty="0" smtClean="0"/>
              <a:t>resolve inevitable </a:t>
            </a:r>
            <a:r>
              <a:rPr lang="en-US" sz="4125" dirty="0">
                <a:solidFill>
                  <a:srgbClr val="C00000"/>
                </a:solidFill>
              </a:rPr>
              <a:t>Conflicts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14450" y="4671123"/>
            <a:ext cx="6572250" cy="692498"/>
          </a:xfrm>
          <a:prstGeom prst="rect">
            <a:avLst/>
          </a:prstGeom>
        </p:spPr>
        <p:txBody>
          <a:bodyPr lIns="68568" tIns="34289" rIns="68568" bIns="34289"/>
          <a:lstStyle>
            <a:lvl1pPr algn="ctr">
              <a:spcBef>
                <a:spcPct val="0"/>
              </a:spcBef>
              <a:buNone/>
              <a:defRPr sz="5400" b="1" i="1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50" dirty="0" err="1"/>
              <a:t>Marketecture</a:t>
            </a:r>
            <a:r>
              <a:rPr lang="en-US" sz="4050" dirty="0"/>
              <a:t> </a:t>
            </a:r>
            <a:r>
              <a:rPr lang="en-US" sz="4050" dirty="0">
                <a:solidFill>
                  <a:schemeClr val="tx1"/>
                </a:solidFill>
              </a:rPr>
              <a:t>of Community</a:t>
            </a:r>
          </a:p>
        </p:txBody>
      </p:sp>
    </p:spTree>
    <p:extLst>
      <p:ext uri="{BB962C8B-B14F-4D97-AF65-F5344CB8AC3E}">
        <p14:creationId xmlns:p14="http://schemas.microsoft.com/office/powerpoint/2010/main" val="2938978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Marketecture</a:t>
            </a:r>
            <a:r>
              <a:rPr lang="en-US" dirty="0" smtClean="0"/>
              <a:t> Matrix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78836" y="3454419"/>
            <a:ext cx="1789960" cy="144686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b"/>
          <a:lstStyle/>
          <a:p>
            <a:pPr algn="ctr"/>
            <a:r>
              <a:rPr lang="en-US" sz="1200" b="1" i="1" dirty="0">
                <a:solidFill>
                  <a:prstClr val="black"/>
                </a:solidFill>
                <a:latin typeface="Calibri"/>
              </a:rPr>
              <a:t>Each University</a:t>
            </a:r>
          </a:p>
          <a:p>
            <a:endParaRPr lang="en-US" sz="1500" b="1" dirty="0">
              <a:solidFill>
                <a:prstClr val="black"/>
              </a:solidFill>
              <a:latin typeface="Calibri"/>
            </a:endParaRPr>
          </a:p>
          <a:p>
            <a:r>
              <a:rPr lang="en-US" sz="1500" b="1" dirty="0">
                <a:solidFill>
                  <a:prstClr val="black"/>
                </a:solidFill>
                <a:latin typeface="Calibri"/>
              </a:rPr>
              <a:t>Solo</a:t>
            </a:r>
            <a:br>
              <a:rPr lang="en-US" sz="1500" b="1" dirty="0">
                <a:solidFill>
                  <a:prstClr val="black"/>
                </a:solidFill>
                <a:latin typeface="Calibri"/>
              </a:rPr>
            </a:br>
            <a:r>
              <a:rPr lang="en-US" sz="1500" b="1" dirty="0">
                <a:solidFill>
                  <a:prstClr val="black"/>
                </a:solidFill>
                <a:latin typeface="Calibri"/>
              </a:rPr>
              <a:t>Contracts</a:t>
            </a:r>
          </a:p>
        </p:txBody>
      </p:sp>
      <p:sp>
        <p:nvSpPr>
          <p:cNvPr id="4" name="Rectangle 3"/>
          <p:cNvSpPr/>
          <p:nvPr/>
        </p:nvSpPr>
        <p:spPr>
          <a:xfrm>
            <a:off x="4792665" y="3454419"/>
            <a:ext cx="1789960" cy="14468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b"/>
          <a:lstStyle/>
          <a:p>
            <a:pPr algn="ctr"/>
            <a:r>
              <a:rPr lang="en-US" sz="1200" b="1" i="1" dirty="0">
                <a:solidFill>
                  <a:prstClr val="white"/>
                </a:solidFill>
                <a:latin typeface="Calibri"/>
              </a:rPr>
              <a:t>Open Source Software</a:t>
            </a:r>
          </a:p>
          <a:p>
            <a:pPr algn="r"/>
            <a:endParaRPr lang="en-US" sz="1500" b="1" dirty="0">
              <a:solidFill>
                <a:srgbClr val="FFFFFF"/>
              </a:solidFill>
              <a:latin typeface="Calibri"/>
            </a:endParaRPr>
          </a:p>
          <a:p>
            <a:pPr algn="r"/>
            <a:r>
              <a:rPr lang="en-US" sz="1500" b="1" dirty="0">
                <a:solidFill>
                  <a:srgbClr val="FFFFFF"/>
                </a:solidFill>
                <a:latin typeface="Calibri"/>
              </a:rPr>
              <a:t>Cooperative</a:t>
            </a:r>
          </a:p>
          <a:p>
            <a:pPr algn="r"/>
            <a:r>
              <a:rPr lang="en-US" sz="1500" b="1" dirty="0">
                <a:solidFill>
                  <a:srgbClr val="FFFFFF"/>
                </a:solidFill>
                <a:latin typeface="Calibri"/>
              </a:rPr>
              <a:t>Communities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878836" y="1891195"/>
            <a:ext cx="1789960" cy="144686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t"/>
          <a:lstStyle/>
          <a:p>
            <a:r>
              <a:rPr lang="en-US" sz="1500" b="1" dirty="0">
                <a:solidFill>
                  <a:srgbClr val="FFFFFF"/>
                </a:solidFill>
                <a:latin typeface="Calibri"/>
              </a:rPr>
              <a:t>Buying </a:t>
            </a:r>
          </a:p>
          <a:p>
            <a:r>
              <a:rPr lang="en-US" sz="1500" b="1" dirty="0">
                <a:solidFill>
                  <a:srgbClr val="FFFFFF"/>
                </a:solidFill>
                <a:latin typeface="Calibri"/>
              </a:rPr>
              <a:t>Clubs</a:t>
            </a:r>
          </a:p>
          <a:p>
            <a:endParaRPr lang="en-US" sz="1500" b="1" dirty="0">
              <a:solidFill>
                <a:srgbClr val="FFFFFF"/>
              </a:solidFill>
              <a:latin typeface="Calibri"/>
            </a:endParaRPr>
          </a:p>
          <a:p>
            <a:pPr algn="ctr"/>
            <a:r>
              <a:rPr lang="en-US" sz="1200" b="1" i="1" dirty="0">
                <a:solidFill>
                  <a:srgbClr val="FFFFFF"/>
                </a:solidFill>
                <a:latin typeface="Calibri"/>
              </a:rPr>
              <a:t> Internet2 Net+</a:t>
            </a:r>
          </a:p>
        </p:txBody>
      </p:sp>
      <p:sp>
        <p:nvSpPr>
          <p:cNvPr id="6" name="Rectangle 5"/>
          <p:cNvSpPr/>
          <p:nvPr/>
        </p:nvSpPr>
        <p:spPr>
          <a:xfrm>
            <a:off x="4792665" y="1885960"/>
            <a:ext cx="1789960" cy="1446863"/>
          </a:xfrm>
          <a:prstGeom prst="rect">
            <a:avLst/>
          </a:prstGeom>
          <a:solidFill>
            <a:srgbClr val="A4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t"/>
          <a:lstStyle/>
          <a:p>
            <a:pPr algn="r"/>
            <a:r>
              <a:rPr lang="en-US" sz="1500" b="1" dirty="0">
                <a:solidFill>
                  <a:srgbClr val="FFFFFF"/>
                </a:solidFill>
                <a:latin typeface="Calibri"/>
              </a:rPr>
              <a:t>Collaborative</a:t>
            </a:r>
          </a:p>
          <a:p>
            <a:pPr algn="r"/>
            <a:r>
              <a:rPr lang="en-US" sz="1500" b="1" dirty="0">
                <a:solidFill>
                  <a:srgbClr val="FFFFFF"/>
                </a:solidFill>
                <a:latin typeface="Calibri"/>
              </a:rPr>
              <a:t>Communities</a:t>
            </a:r>
          </a:p>
          <a:p>
            <a:pPr algn="r"/>
            <a:endParaRPr lang="en-US" sz="1500" b="1" dirty="0">
              <a:solidFill>
                <a:srgbClr val="FFFFFF"/>
              </a:solidFill>
              <a:latin typeface="Calibri"/>
            </a:endParaRPr>
          </a:p>
          <a:p>
            <a:pPr algn="ctr"/>
            <a:r>
              <a:rPr lang="en-US" sz="1200" b="1" i="1" dirty="0" err="1">
                <a:solidFill>
                  <a:srgbClr val="FFFFFF"/>
                </a:solidFill>
                <a:latin typeface="Calibri"/>
              </a:rPr>
              <a:t>HathiTrust</a:t>
            </a:r>
            <a:r>
              <a:rPr lang="en-US" sz="1200" b="1" i="1" dirty="0">
                <a:solidFill>
                  <a:srgbClr val="FFFFFF"/>
                </a:solidFill>
                <a:latin typeface="Calibri"/>
              </a:rPr>
              <a:t> or Kuali</a:t>
            </a:r>
            <a:endParaRPr lang="en-US" sz="1125" b="1" i="1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050644" y="1893964"/>
            <a:ext cx="724272" cy="2992301"/>
            <a:chOff x="790165" y="1262902"/>
            <a:chExt cx="965694" cy="3989730"/>
          </a:xfrm>
        </p:grpSpPr>
        <p:sp>
          <p:nvSpPr>
            <p:cNvPr id="9" name="TextBox 8"/>
            <p:cNvSpPr txBox="1"/>
            <p:nvPr/>
          </p:nvSpPr>
          <p:spPr>
            <a:xfrm rot="16200000">
              <a:off x="155376" y="2975492"/>
              <a:ext cx="1823574" cy="553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800" b="1"/>
              </a:lvl1pPr>
            </a:lstStyle>
            <a:p>
              <a:r>
                <a:rPr lang="en-US" sz="2100" dirty="0">
                  <a:solidFill>
                    <a:prstClr val="white"/>
                  </a:solidFill>
                </a:rPr>
                <a:t>Influence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1143332" y="4531665"/>
              <a:ext cx="80192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prstClr val="white"/>
                  </a:solidFill>
                </a:rPr>
                <a:t>Lower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1078447" y="1501642"/>
              <a:ext cx="846812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prstClr val="white"/>
                  </a:solidFill>
                </a:rPr>
                <a:t>Higher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1732856" y="1272246"/>
              <a:ext cx="23003" cy="3980386"/>
            </a:xfrm>
            <a:prstGeom prst="straightConnector1">
              <a:avLst/>
            </a:prstGeom>
            <a:ln w="38100" cmpd="sng"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805707" y="5016415"/>
            <a:ext cx="3961477" cy="803572"/>
            <a:chOff x="1796917" y="5426168"/>
            <a:chExt cx="5281968" cy="1071429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796917" y="5426168"/>
              <a:ext cx="5076950" cy="0"/>
            </a:xfrm>
            <a:prstGeom prst="straightConnector1">
              <a:avLst/>
            </a:prstGeom>
            <a:ln w="38100" cmpd="sng"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566451" y="5943600"/>
              <a:ext cx="184281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>
                  <a:solidFill>
                    <a:prstClr val="white"/>
                  </a:solidFill>
                </a:rPr>
                <a:t>Authority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94421" y="5479107"/>
              <a:ext cx="801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prstClr val="white"/>
                  </a:solidFill>
                </a:rPr>
                <a:t>Lower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32072" y="5447723"/>
              <a:ext cx="8468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prstClr val="white"/>
                  </a:solidFill>
                </a:rPr>
                <a:t>Higher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87164" y="5008823"/>
            <a:ext cx="1234633" cy="515001"/>
            <a:chOff x="2305526" y="5416045"/>
            <a:chExt cx="1646176" cy="686662"/>
          </a:xfrm>
        </p:grpSpPr>
        <p:sp>
          <p:nvSpPr>
            <p:cNvPr id="27" name="TextBox 26"/>
            <p:cNvSpPr txBox="1"/>
            <p:nvPr/>
          </p:nvSpPr>
          <p:spPr>
            <a:xfrm>
              <a:off x="2305526" y="5671824"/>
              <a:ext cx="1646176" cy="430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i="1" dirty="0">
                  <a:solidFill>
                    <a:srgbClr val="FFC000"/>
                  </a:solidFill>
                </a:rPr>
                <a:t>Marketplace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94526" y="5416045"/>
              <a:ext cx="998563" cy="6155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i="1" dirty="0" smtClean="0">
                  <a:solidFill>
                    <a:srgbClr val="FFC000"/>
                  </a:solidFill>
                </a:rPr>
                <a:t>(Use)</a:t>
              </a:r>
              <a:endParaRPr lang="en-US" sz="2400" i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13965" y="5006923"/>
            <a:ext cx="1159292" cy="513567"/>
            <a:chOff x="4874594" y="5413490"/>
            <a:chExt cx="1545720" cy="684755"/>
          </a:xfrm>
        </p:grpSpPr>
        <p:sp>
          <p:nvSpPr>
            <p:cNvPr id="29" name="TextBox 28"/>
            <p:cNvSpPr txBox="1"/>
            <p:nvPr/>
          </p:nvSpPr>
          <p:spPr>
            <a:xfrm>
              <a:off x="4874594" y="5667359"/>
              <a:ext cx="1545720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i="1" dirty="0">
                  <a:solidFill>
                    <a:srgbClr val="FFC000"/>
                  </a:solidFill>
                </a:rPr>
                <a:t>Community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96833" y="5413490"/>
              <a:ext cx="1084055" cy="615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>
                  <a:solidFill>
                    <a:srgbClr val="FFC000"/>
                  </a:solidFill>
                </a:rPr>
                <a:t>(Own)</a:t>
              </a:r>
              <a:endParaRPr lang="en-US" sz="2400" i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372627" y="6322650"/>
            <a:ext cx="3649056" cy="242372"/>
          </a:xfrm>
          <a:prstGeom prst="rect">
            <a:avLst/>
          </a:prstGeom>
          <a:noFill/>
        </p:spPr>
        <p:txBody>
          <a:bodyPr wrap="none" lIns="68570" tIns="34289" rIns="68570" bIns="34289" rtlCol="0">
            <a:spAutoFit/>
          </a:bodyPr>
          <a:lstStyle/>
          <a:p>
            <a:r>
              <a:rPr lang="en-US" sz="1125" dirty="0">
                <a:solidFill>
                  <a:prstClr val="black">
                    <a:lumMod val="50000"/>
                    <a:lumOff val="50000"/>
                  </a:prstClr>
                </a:solidFill>
              </a:rPr>
              <a:t>Wheeler &amp; Hilton, </a:t>
            </a:r>
            <a:r>
              <a:rPr lang="en-US" sz="1125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EDUCAUSE Review</a:t>
            </a:r>
            <a:r>
              <a:rPr lang="en-US" sz="1125" dirty="0">
                <a:solidFill>
                  <a:prstClr val="black">
                    <a:lumMod val="50000"/>
                    <a:lumOff val="50000"/>
                  </a:prstClr>
                </a:solidFill>
              </a:rPr>
              <a:t>, Nov/Dec 2012.</a:t>
            </a:r>
            <a:endParaRPr lang="en-US" sz="1125" i="1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60495" y="1528725"/>
            <a:ext cx="3323197" cy="300080"/>
          </a:xfrm>
          <a:prstGeom prst="rect">
            <a:avLst/>
          </a:prstGeom>
          <a:noFill/>
        </p:spPr>
        <p:txBody>
          <a:bodyPr wrap="none" lIns="68570" tIns="34289" rIns="68570" bIns="34289" rtlCol="0">
            <a:spAutoFit/>
          </a:bodyPr>
          <a:lstStyle/>
          <a:p>
            <a:r>
              <a:rPr lang="en-US" sz="1500" dirty="0">
                <a:solidFill>
                  <a:prstClr val="white"/>
                </a:solidFill>
                <a:latin typeface="Calibri"/>
              </a:rPr>
              <a:t>(Examples from University Communities)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11441" y="4818091"/>
            <a:ext cx="2667000" cy="102719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r"/>
            <a:r>
              <a:rPr lang="en-US" sz="2025" i="1" dirty="0">
                <a:latin typeface="+mn-lt"/>
              </a:rPr>
              <a:t>Resolving </a:t>
            </a:r>
            <a:r>
              <a:rPr lang="en-US" sz="2025" i="1" dirty="0"/>
              <a:t>Conflicts</a:t>
            </a:r>
          </a:p>
          <a:p>
            <a:pPr algn="r"/>
            <a:r>
              <a:rPr lang="en-US" sz="2025" i="1" dirty="0">
                <a:latin typeface="+mn-lt"/>
              </a:rPr>
              <a:t>Via Influence</a:t>
            </a:r>
            <a:br>
              <a:rPr lang="en-US" sz="2025" i="1" dirty="0">
                <a:latin typeface="+mn-lt"/>
              </a:rPr>
            </a:br>
            <a:r>
              <a:rPr lang="en-US" sz="2025" i="1" dirty="0">
                <a:latin typeface="+mn-lt"/>
              </a:rPr>
              <a:t>and Authority</a:t>
            </a:r>
          </a:p>
        </p:txBody>
      </p:sp>
    </p:spTree>
    <p:extLst>
      <p:ext uri="{BB962C8B-B14F-4D97-AF65-F5344CB8AC3E}">
        <p14:creationId xmlns:p14="http://schemas.microsoft.com/office/powerpoint/2010/main" val="37731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8836" y="3454420"/>
            <a:ext cx="1789960" cy="144686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Contracts</a:t>
            </a:r>
          </a:p>
        </p:txBody>
      </p:sp>
      <p:sp>
        <p:nvSpPr>
          <p:cNvPr id="4" name="Rectangle 3"/>
          <p:cNvSpPr/>
          <p:nvPr/>
        </p:nvSpPr>
        <p:spPr>
          <a:xfrm>
            <a:off x="4792665" y="3454420"/>
            <a:ext cx="1789960" cy="14468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</a:rPr>
              <a:t>Cooperative</a:t>
            </a:r>
          </a:p>
        </p:txBody>
      </p:sp>
      <p:sp>
        <p:nvSpPr>
          <p:cNvPr id="5" name="Rectangle 4"/>
          <p:cNvSpPr/>
          <p:nvPr/>
        </p:nvSpPr>
        <p:spPr>
          <a:xfrm>
            <a:off x="2878836" y="1891195"/>
            <a:ext cx="1789960" cy="144686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/>
            <a:endParaRPr lang="en-US" sz="2100" b="1" dirty="0">
              <a:solidFill>
                <a:srgbClr val="FFFFFF"/>
              </a:solidFill>
            </a:endParaRPr>
          </a:p>
          <a:p>
            <a:pPr algn="ctr"/>
            <a:r>
              <a:rPr lang="en-US" sz="2100" b="1" dirty="0">
                <a:solidFill>
                  <a:srgbClr val="FFFFFF"/>
                </a:solidFill>
              </a:rPr>
              <a:t>Clubs</a:t>
            </a:r>
          </a:p>
          <a:p>
            <a:pPr algn="ctr"/>
            <a:endParaRPr lang="en-US" sz="2100" b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92665" y="1885960"/>
            <a:ext cx="1789960" cy="1446863"/>
          </a:xfrm>
          <a:prstGeom prst="rect">
            <a:avLst/>
          </a:prstGeom>
          <a:solidFill>
            <a:srgbClr val="A4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/>
            <a:endParaRPr lang="en-US" sz="2100" b="1" dirty="0">
              <a:solidFill>
                <a:srgbClr val="FFFFFF"/>
              </a:solidFill>
            </a:endParaRPr>
          </a:p>
          <a:p>
            <a:pPr algn="ctr"/>
            <a:r>
              <a:rPr lang="en-US" sz="2100" b="1" dirty="0">
                <a:solidFill>
                  <a:srgbClr val="FFFFFF"/>
                </a:solidFill>
              </a:rPr>
              <a:t>Collaborative</a:t>
            </a:r>
          </a:p>
          <a:p>
            <a:pPr algn="ctr"/>
            <a:endParaRPr lang="en-US" sz="2100" b="1" dirty="0">
              <a:solidFill>
                <a:srgbClr val="FFFF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79240" y="1900968"/>
            <a:ext cx="495674" cy="2985290"/>
            <a:chOff x="1094962" y="1272246"/>
            <a:chExt cx="660897" cy="3980386"/>
          </a:xfrm>
        </p:grpSpPr>
        <p:sp>
          <p:nvSpPr>
            <p:cNvPr id="9" name="TextBox 8"/>
            <p:cNvSpPr txBox="1"/>
            <p:nvPr/>
          </p:nvSpPr>
          <p:spPr>
            <a:xfrm rot="16200000">
              <a:off x="460172" y="2975489"/>
              <a:ext cx="1823576" cy="553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800" b="1"/>
              </a:lvl1pPr>
            </a:lstStyle>
            <a:p>
              <a:r>
                <a:rPr lang="en-US" sz="2100" dirty="0"/>
                <a:t>Influence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1732856" y="1272246"/>
              <a:ext cx="23003" cy="3980386"/>
            </a:xfrm>
            <a:prstGeom prst="straightConnector1">
              <a:avLst/>
            </a:prstGeom>
            <a:ln w="38100" cmpd="sng"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805714" y="4979710"/>
            <a:ext cx="3807713" cy="415498"/>
            <a:chOff x="1796917" y="5377205"/>
            <a:chExt cx="5076950" cy="553996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796917" y="5426168"/>
              <a:ext cx="5076950" cy="0"/>
            </a:xfrm>
            <a:prstGeom prst="straightConnector1">
              <a:avLst/>
            </a:prstGeom>
            <a:ln w="38100" cmpd="sng"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566451" y="5377205"/>
              <a:ext cx="1842813" cy="553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/>
                <a:t>Authority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372627" y="5756604"/>
            <a:ext cx="3649052" cy="242372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1125" dirty="0">
                <a:solidFill>
                  <a:schemeClr val="bg1">
                    <a:lumMod val="50000"/>
                    <a:lumOff val="50000"/>
                  </a:schemeClr>
                </a:solidFill>
              </a:rPr>
              <a:t>Wheeler &amp; Hilton, </a:t>
            </a:r>
            <a:r>
              <a:rPr lang="en-US" sz="1125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EDUCAUSE Review</a:t>
            </a:r>
            <a:r>
              <a:rPr lang="en-US" sz="1125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Nov/Dec 2012.</a:t>
            </a:r>
            <a:endParaRPr lang="en-US" sz="1125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8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05" y="2169275"/>
            <a:ext cx="8522736" cy="3458973"/>
          </a:xfrm>
          <a:prstGeom prst="rect">
            <a:avLst/>
          </a:prstGeom>
        </p:spPr>
      </p:pic>
      <p:sp>
        <p:nvSpPr>
          <p:cNvPr id="7" name="Arc 6"/>
          <p:cNvSpPr/>
          <p:nvPr/>
        </p:nvSpPr>
        <p:spPr>
          <a:xfrm rot="1692031" flipH="1">
            <a:off x="2478063" y="4255244"/>
            <a:ext cx="8229383" cy="4012407"/>
          </a:xfrm>
          <a:prstGeom prst="arc">
            <a:avLst>
              <a:gd name="adj1" fmla="val 13968568"/>
              <a:gd name="adj2" fmla="val 21247936"/>
            </a:avLst>
          </a:prstGeom>
          <a:ln w="762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8" tIns="34289" rIns="68568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30451" y="1357749"/>
            <a:ext cx="6607234" cy="438580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2100" dirty="0">
                <a:latin typeface="+mn-lt"/>
              </a:rPr>
              <a:t>Oct 31</a:t>
            </a:r>
            <a:r>
              <a:rPr lang="en-US" sz="2100" baseline="30000" dirty="0">
                <a:latin typeface="+mn-lt"/>
              </a:rPr>
              <a:t>st</a:t>
            </a:r>
            <a:r>
              <a:rPr lang="en-US" sz="2100" dirty="0">
                <a:latin typeface="+mn-lt"/>
              </a:rPr>
              <a:t>, 2007 = </a:t>
            </a:r>
            <a:r>
              <a:rPr lang="en-US" sz="2400" dirty="0">
                <a:latin typeface="+mn-lt"/>
              </a:rPr>
              <a:t>$247               </a:t>
            </a:r>
            <a:r>
              <a:rPr lang="en-US" sz="2100" dirty="0">
                <a:latin typeface="+mn-lt"/>
              </a:rPr>
              <a:t>November 17</a:t>
            </a:r>
            <a:r>
              <a:rPr lang="en-US" sz="2100" baseline="30000" dirty="0">
                <a:latin typeface="+mn-lt"/>
              </a:rPr>
              <a:t>th</a:t>
            </a:r>
            <a:r>
              <a:rPr lang="en-US" sz="2100" dirty="0">
                <a:latin typeface="+mn-lt"/>
              </a:rPr>
              <a:t>, 2008 = </a:t>
            </a:r>
            <a:r>
              <a:rPr lang="en-US" sz="2400" dirty="0">
                <a:latin typeface="+mn-lt"/>
              </a:rPr>
              <a:t>$53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752" y="2465924"/>
            <a:ext cx="350072" cy="5309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+mn-lt"/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68134" y="3225806"/>
            <a:ext cx="338851" cy="5309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+mn-lt"/>
              </a:rPr>
              <a:t>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09517" y="4610107"/>
            <a:ext cx="338851" cy="5309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+mn-lt"/>
              </a:rPr>
              <a:t>Y</a:t>
            </a:r>
          </a:p>
        </p:txBody>
      </p:sp>
      <p:sp>
        <p:nvSpPr>
          <p:cNvPr id="12" name="Arc 11"/>
          <p:cNvSpPr/>
          <p:nvPr/>
        </p:nvSpPr>
        <p:spPr>
          <a:xfrm rot="2048470" flipH="1">
            <a:off x="-608768" y="3299004"/>
            <a:ext cx="5382261" cy="3231475"/>
          </a:xfrm>
          <a:prstGeom prst="arc">
            <a:avLst>
              <a:gd name="adj1" fmla="val 14483439"/>
              <a:gd name="adj2" fmla="val 20313302"/>
            </a:avLst>
          </a:prstGeom>
          <a:ln w="762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8" tIns="34289" rIns="68568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09751" y="5556251"/>
            <a:ext cx="606552" cy="346247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dirty="0">
                <a:latin typeface="+mn-lt"/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348836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  <p:bldP spid="12" grpId="0" animBg="1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Influence of Campus IT Leadership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025" y="962276"/>
            <a:ext cx="1600200" cy="1933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0271" y="3868079"/>
            <a:ext cx="2349786" cy="3924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2100" dirty="0">
                <a:latin typeface="+mn-lt"/>
              </a:rPr>
              <a:t>(I am VERY Worried)</a:t>
            </a:r>
          </a:p>
        </p:txBody>
      </p:sp>
    </p:spTree>
    <p:extLst>
      <p:ext uri="{BB962C8B-B14F-4D97-AF65-F5344CB8AC3E}">
        <p14:creationId xmlns:p14="http://schemas.microsoft.com/office/powerpoint/2010/main" val="374134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are the sources of IT funding?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How are those funds used?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How are decisions made?</a:t>
            </a:r>
          </a:p>
          <a:p>
            <a:endParaRPr lang="en-US" dirty="0"/>
          </a:p>
          <a:p>
            <a:r>
              <a:rPr lang="en-US" dirty="0" smtClean="0"/>
              <a:t>What is included, what costs more?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Four Questions: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20810181">
            <a:off x="5920771" y="1865963"/>
            <a:ext cx="2846864" cy="900244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C8093E"/>
            </a:solidFill>
          </a:ln>
        </p:spPr>
        <p:txBody>
          <a:bodyPr wrap="none" lIns="68577" tIns="34289" rIns="68577" bIns="34289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n-lt"/>
              </a:rPr>
              <a:t>Recent IU Conversation with </a:t>
            </a:r>
          </a:p>
          <a:p>
            <a:r>
              <a:rPr lang="en-US" dirty="0">
                <a:solidFill>
                  <a:srgbClr val="000000"/>
                </a:solidFill>
                <a:latin typeface="+mn-lt"/>
              </a:rPr>
              <a:t>Campus Vice Chancellors</a:t>
            </a:r>
          </a:p>
          <a:p>
            <a:r>
              <a:rPr lang="en-US" dirty="0">
                <a:solidFill>
                  <a:srgbClr val="000000"/>
                </a:solidFill>
                <a:latin typeface="+mn-lt"/>
              </a:rPr>
              <a:t>For Finance and Budget</a:t>
            </a:r>
          </a:p>
        </p:txBody>
      </p:sp>
    </p:spTree>
    <p:extLst>
      <p:ext uri="{BB962C8B-B14F-4D97-AF65-F5344CB8AC3E}">
        <p14:creationId xmlns:p14="http://schemas.microsoft.com/office/powerpoint/2010/main" val="153974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38" y="1023615"/>
            <a:ext cx="8320135" cy="4810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1647" y="4256840"/>
            <a:ext cx="2431600" cy="1361909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IU IT Financial philosophy is 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“Pay as You Go” via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Life Cycle Funding</a:t>
            </a:r>
          </a:p>
          <a:p>
            <a:pPr algn="ctr"/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1998, 2009 IT Strategic Plans</a:t>
            </a:r>
          </a:p>
          <a:p>
            <a:pPr algn="ctr"/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University-wide Engagement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74131" y="1052319"/>
            <a:ext cx="242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+mn-lt"/>
              </a:rPr>
              <a:t>$3.1B University Budget</a:t>
            </a:r>
          </a:p>
        </p:txBody>
      </p:sp>
    </p:spTree>
    <p:extLst>
      <p:ext uri="{BB962C8B-B14F-4D97-AF65-F5344CB8AC3E}">
        <p14:creationId xmlns:p14="http://schemas.microsoft.com/office/powerpoint/2010/main" val="2065346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 Questions for CIO Leaders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252466"/>
            <a:ext cx="8229600" cy="3394472"/>
          </a:xfrm>
        </p:spPr>
        <p:txBody>
          <a:bodyPr/>
          <a:lstStyle/>
          <a:p>
            <a:pPr marL="516731" indent="-516731">
              <a:buFont typeface="+mj-lt"/>
              <a:buAutoNum type="arabicPeriod"/>
            </a:pPr>
            <a:r>
              <a:rPr lang="en-US" sz="2700" b="1" u="sng" dirty="0"/>
              <a:t>Whom</a:t>
            </a:r>
            <a:r>
              <a:rPr lang="en-US" sz="2700" dirty="0"/>
              <a:t> </a:t>
            </a:r>
            <a:r>
              <a:rPr lang="en-US" dirty="0"/>
              <a:t>do we serve, and what do they (those we intend to serve) want/need/have to do?</a:t>
            </a:r>
          </a:p>
          <a:p>
            <a:pPr marL="516731" indent="-516731">
              <a:buFont typeface="+mj-lt"/>
              <a:buAutoNum type="arabicPeriod"/>
            </a:pPr>
            <a:r>
              <a:rPr lang="en-US" dirty="0"/>
              <a:t>What </a:t>
            </a:r>
            <a:r>
              <a:rPr lang="en-US" sz="2700" b="1" u="sng" dirty="0"/>
              <a:t>services</a:t>
            </a:r>
            <a:r>
              <a:rPr lang="en-US" sz="2700" dirty="0"/>
              <a:t> </a:t>
            </a:r>
            <a:r>
              <a:rPr lang="en-US" dirty="0"/>
              <a:t>do we provide so that those we serve can do what they want/need/ have to do?</a:t>
            </a:r>
          </a:p>
          <a:p>
            <a:pPr marL="516731" indent="-516731">
              <a:buFont typeface="+mj-lt"/>
              <a:buAutoNum type="arabicPeriod"/>
            </a:pPr>
            <a:r>
              <a:rPr lang="en-US" dirty="0"/>
              <a:t>How do we know we are doing a </a:t>
            </a:r>
            <a:r>
              <a:rPr lang="en-US" sz="2700" b="1" u="sng" dirty="0"/>
              <a:t>great job</a:t>
            </a:r>
            <a:r>
              <a:rPr lang="en-US" dirty="0"/>
              <a:t>?</a:t>
            </a:r>
          </a:p>
          <a:p>
            <a:pPr marL="516731" indent="-516731">
              <a:buFont typeface="+mj-lt"/>
              <a:buAutoNum type="arabicPeriod"/>
            </a:pPr>
            <a:r>
              <a:rPr lang="en-US" sz="2700" b="1" u="sng" dirty="0"/>
              <a:t>How</a:t>
            </a:r>
            <a:r>
              <a:rPr lang="en-US" sz="2700" dirty="0"/>
              <a:t> </a:t>
            </a:r>
            <a:r>
              <a:rPr lang="en-US" dirty="0"/>
              <a:t>do we provide the services?</a:t>
            </a:r>
          </a:p>
          <a:p>
            <a:pPr marL="516731" indent="-516731">
              <a:buFont typeface="+mj-lt"/>
              <a:buAutoNum type="arabicPeriod"/>
            </a:pPr>
            <a:r>
              <a:rPr lang="en-US" dirty="0"/>
              <a:t>How do we </a:t>
            </a:r>
            <a:r>
              <a:rPr lang="en-US" sz="2700" b="1" u="sng" dirty="0"/>
              <a:t>organize</a:t>
            </a:r>
            <a:r>
              <a:rPr lang="en-US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8164" y="5504475"/>
            <a:ext cx="4632869" cy="30008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1500" dirty="0">
                <a:latin typeface="+mn-lt"/>
              </a:rPr>
              <a:t>http://</a:t>
            </a:r>
            <a:r>
              <a:rPr lang="en-US" sz="1500" dirty="0" err="1">
                <a:latin typeface="+mn-lt"/>
              </a:rPr>
              <a:t>www.educause.edu</a:t>
            </a:r>
            <a:r>
              <a:rPr lang="en-US" sz="1500" dirty="0">
                <a:latin typeface="+mn-lt"/>
              </a:rPr>
              <a:t>/</a:t>
            </a:r>
            <a:r>
              <a:rPr lang="en-US" sz="1500" dirty="0" err="1">
                <a:latin typeface="+mn-lt"/>
              </a:rPr>
              <a:t>ero</a:t>
            </a:r>
            <a:r>
              <a:rPr lang="en-US" sz="1500" dirty="0">
                <a:latin typeface="+mn-lt"/>
              </a:rPr>
              <a:t>/article/five-questions-</a:t>
            </a:r>
            <a:r>
              <a:rPr lang="en-US" sz="1500" dirty="0" err="1">
                <a:latin typeface="+mn-lt"/>
              </a:rPr>
              <a:t>cios</a:t>
            </a:r>
            <a:endParaRPr lang="en-US" sz="1500" dirty="0">
              <a:latin typeface="+mn-lt"/>
            </a:endParaRPr>
          </a:p>
        </p:txBody>
      </p:sp>
      <p:pic>
        <p:nvPicPr>
          <p:cNvPr id="6" name="Picture 5" descr="EricDenn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3" r="13305"/>
          <a:stretch/>
        </p:blipFill>
        <p:spPr>
          <a:xfrm>
            <a:off x="7812191" y="1006422"/>
            <a:ext cx="1017534" cy="1283468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7" name="TextBox 6"/>
          <p:cNvSpPr txBox="1"/>
          <p:nvPr/>
        </p:nvSpPr>
        <p:spPr>
          <a:xfrm>
            <a:off x="7941825" y="2188306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Eric </a:t>
            </a:r>
            <a:r>
              <a:rPr lang="en-US" sz="1200" dirty="0" err="1">
                <a:latin typeface="+mn-lt"/>
              </a:rPr>
              <a:t>Denna</a:t>
            </a:r>
            <a:endParaRPr lang="en-US" sz="1200" dirty="0">
              <a:latin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9170" y="4533028"/>
            <a:ext cx="5621502" cy="973304"/>
          </a:xfrm>
          <a:prstGeom prst="roundRect">
            <a:avLst/>
          </a:prstGeom>
          <a:ln w="762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91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IT </a:t>
            </a:r>
            <a:r>
              <a:rPr lang="en-US" dirty="0" smtClean="0"/>
              <a:t>Provisioning Questions </a:t>
            </a:r>
            <a:r>
              <a:rPr lang="en-US" dirty="0"/>
              <a:t>for the Road Ahead</a:t>
            </a:r>
          </a:p>
        </p:txBody>
      </p:sp>
    </p:spTree>
    <p:extLst>
      <p:ext uri="{BB962C8B-B14F-4D97-AF65-F5344CB8AC3E}">
        <p14:creationId xmlns:p14="http://schemas.microsoft.com/office/powerpoint/2010/main" val="1791285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76401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en-US" sz="2775" b="1" dirty="0"/>
              <a:t>How should IT Services be funded / provisioned…</a:t>
            </a:r>
            <a:br>
              <a:rPr lang="en-US" sz="2775" b="1" dirty="0"/>
            </a:br>
            <a:endParaRPr lang="en-US" sz="2775" b="1" dirty="0"/>
          </a:p>
          <a:p>
            <a:pPr marL="1084236" lvl="1" indent="-528625">
              <a:buFont typeface="+mj-lt"/>
              <a:buAutoNum type="arabicPeriod"/>
              <a:tabLst>
                <a:tab pos="7888091" algn="l"/>
              </a:tabLst>
            </a:pPr>
            <a:r>
              <a:rPr lang="en-US" sz="3300" i="1" dirty="0"/>
              <a:t>Within</a:t>
            </a:r>
            <a:r>
              <a:rPr lang="en-US" sz="3300" dirty="0"/>
              <a:t> </a:t>
            </a:r>
            <a:r>
              <a:rPr lang="en-US" sz="2775" dirty="0"/>
              <a:t>an institution?                  </a:t>
            </a:r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en-US" sz="2400" dirty="0" err="1">
                <a:solidFill>
                  <a:srgbClr val="FFFF00"/>
                </a:solidFill>
              </a:rPr>
              <a:t>depts</a:t>
            </a:r>
            <a:r>
              <a:rPr lang="en-US" sz="2400" dirty="0">
                <a:solidFill>
                  <a:srgbClr val="FFFF00"/>
                </a:solidFill>
              </a:rPr>
              <a:t> / central IT)</a:t>
            </a:r>
            <a:br>
              <a:rPr lang="en-US" sz="2400" dirty="0">
                <a:solidFill>
                  <a:srgbClr val="FFFF00"/>
                </a:solidFill>
              </a:rPr>
            </a:br>
            <a:endParaRPr lang="en-US" sz="2400" dirty="0">
              <a:solidFill>
                <a:srgbClr val="FFFF00"/>
              </a:solidFill>
            </a:endParaRPr>
          </a:p>
          <a:p>
            <a:pPr marL="1084236" lvl="1" indent="-528625">
              <a:buFont typeface="+mj-lt"/>
              <a:buAutoNum type="arabicPeriod"/>
            </a:pPr>
            <a:r>
              <a:rPr lang="en-US" sz="3300" i="1" dirty="0"/>
              <a:t>Among</a:t>
            </a:r>
            <a:r>
              <a:rPr lang="en-US" sz="3300" dirty="0"/>
              <a:t> </a:t>
            </a:r>
            <a:r>
              <a:rPr lang="en-US" sz="2775" dirty="0"/>
              <a:t>institutions?                                </a:t>
            </a:r>
            <a:r>
              <a:rPr lang="en-US" sz="2400" dirty="0">
                <a:solidFill>
                  <a:srgbClr val="FFFF00"/>
                </a:solidFill>
              </a:rPr>
              <a:t>(consortia)</a:t>
            </a:r>
          </a:p>
          <a:p>
            <a:pPr marL="1084236" lvl="1" indent="-528625">
              <a:buFont typeface="+mj-lt"/>
              <a:buAutoNum type="arabicPeriod"/>
            </a:pPr>
            <a:r>
              <a:rPr lang="en-US" sz="3300" i="1" dirty="0"/>
              <a:t>With</a:t>
            </a:r>
            <a:r>
              <a:rPr lang="en-US" sz="3300" dirty="0"/>
              <a:t> </a:t>
            </a:r>
            <a:r>
              <a:rPr lang="en-US" sz="2775" dirty="0"/>
              <a:t>commercial providers?        </a:t>
            </a:r>
            <a:r>
              <a:rPr lang="en-US" sz="2400" dirty="0">
                <a:solidFill>
                  <a:srgbClr val="FFFF00"/>
                </a:solidFill>
              </a:rPr>
              <a:t>(vended / clouds)</a:t>
            </a:r>
          </a:p>
          <a:p>
            <a:pPr marL="556008" lvl="1" indent="0" algn="r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…</a:t>
            </a:r>
            <a:r>
              <a:rPr lang="en-US" dirty="0"/>
              <a:t>and Why?</a:t>
            </a:r>
          </a:p>
          <a:p>
            <a:pPr marL="556008" lvl="1" indent="0" algn="r">
              <a:buNone/>
            </a:pPr>
            <a:r>
              <a:rPr lang="en-US" dirty="0"/>
              <a:t>(</a:t>
            </a:r>
            <a:r>
              <a:rPr lang="en-US" i="1" dirty="0"/>
              <a:t>lots of opinions…judgment?</a:t>
            </a:r>
            <a:r>
              <a:rPr lang="en-US" dirty="0"/>
              <a:t>)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72926" y="2700317"/>
            <a:ext cx="8095791" cy="517715"/>
          </a:xfrm>
          <a:prstGeom prst="roundRect">
            <a:avLst/>
          </a:prstGeom>
          <a:ln w="762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0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Within an Institution?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47373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FY12 IU University-wide IT Expenditures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36" y="1809285"/>
            <a:ext cx="8582426" cy="36372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7517" y="5531521"/>
            <a:ext cx="2277609" cy="34624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dirty="0" smtClean="0">
                <a:latin typeface="+mn-lt"/>
              </a:rPr>
              <a:t>* Contracts and Grants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58101" y="1428751"/>
            <a:ext cx="1536316" cy="346247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dirty="0"/>
              <a:t>(8 campuses)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09557" y="2938465"/>
            <a:ext cx="1097384" cy="320984"/>
          </a:xfrm>
          <a:prstGeom prst="roundRect">
            <a:avLst/>
          </a:prstGeom>
          <a:ln w="762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478919" y="5144334"/>
            <a:ext cx="1097384" cy="320984"/>
          </a:xfrm>
          <a:prstGeom prst="roundRect">
            <a:avLst/>
          </a:prstGeom>
          <a:ln w="762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43803" y="1035431"/>
            <a:ext cx="1641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“Central IT”</a:t>
            </a:r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419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/>
          <p:nvPr/>
        </p:nvGrpSpPr>
        <p:grpSpPr>
          <a:xfrm>
            <a:off x="457201" y="3380994"/>
            <a:ext cx="8211801" cy="523945"/>
            <a:chOff x="457200" y="3364992"/>
            <a:chExt cx="8211801" cy="698593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475232" y="3645408"/>
              <a:ext cx="6108192" cy="158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57200" y="3364992"/>
              <a:ext cx="1055097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75" b="1" dirty="0"/>
                <a:t>Edge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13904" y="3371088"/>
              <a:ext cx="1055097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75" b="1" dirty="0"/>
                <a:t>Edge</a:t>
              </a:r>
            </a:p>
          </p:txBody>
        </p:sp>
      </p:grpSp>
      <p:grpSp>
        <p:nvGrpSpPr>
          <p:cNvPr id="3" name="Group 26"/>
          <p:cNvGrpSpPr/>
          <p:nvPr/>
        </p:nvGrpSpPr>
        <p:grpSpPr>
          <a:xfrm>
            <a:off x="2029970" y="3161538"/>
            <a:ext cx="5157320" cy="551377"/>
            <a:chOff x="2029968" y="3072384"/>
            <a:chExt cx="5157320" cy="735169"/>
          </a:xfrm>
        </p:grpSpPr>
        <p:sp>
          <p:nvSpPr>
            <p:cNvPr id="8" name="TextBox 7"/>
            <p:cNvSpPr txBox="1"/>
            <p:nvPr/>
          </p:nvSpPr>
          <p:spPr>
            <a:xfrm>
              <a:off x="6132576" y="3072384"/>
              <a:ext cx="1054712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75" b="1" dirty="0">
                  <a:solidFill>
                    <a:srgbClr val="C00000"/>
                  </a:solidFill>
                </a:rPr>
                <a:t>Tr</a:t>
              </a:r>
              <a:r>
                <a:rPr lang="en-US" sz="2775" b="1" dirty="0"/>
                <a:t>ust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29968" y="3115056"/>
              <a:ext cx="1054712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75" b="1" dirty="0"/>
                <a:t>Tr</a:t>
              </a:r>
              <a:r>
                <a:rPr lang="en-US" sz="2775" b="1" dirty="0">
                  <a:solidFill>
                    <a:srgbClr val="C00000"/>
                  </a:solidFill>
                </a:rPr>
                <a:t>ust</a:t>
              </a:r>
            </a:p>
          </p:txBody>
        </p:sp>
      </p:grpSp>
      <p:grpSp>
        <p:nvGrpSpPr>
          <p:cNvPr id="4" name="Group 28"/>
          <p:cNvGrpSpPr/>
          <p:nvPr/>
        </p:nvGrpSpPr>
        <p:grpSpPr>
          <a:xfrm>
            <a:off x="2474976" y="3225225"/>
            <a:ext cx="4114800" cy="588623"/>
            <a:chOff x="2474976" y="4364308"/>
            <a:chExt cx="4114800" cy="78483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3527946" y="4851401"/>
              <a:ext cx="1992573" cy="1588"/>
            </a:xfrm>
            <a:prstGeom prst="line">
              <a:avLst/>
            </a:prstGeom>
            <a:ln w="825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657600" y="4364308"/>
              <a:ext cx="1997663" cy="784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25" b="1" dirty="0">
                  <a:solidFill>
                    <a:srgbClr val="C00000"/>
                  </a:solidFill>
                </a:rPr>
                <a:t>Leverage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2474976" y="4851401"/>
              <a:ext cx="1121664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5468112" y="4851401"/>
              <a:ext cx="1121664" cy="158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263771" y="1063229"/>
            <a:ext cx="8596923" cy="857250"/>
          </a:xfrm>
        </p:spPr>
        <p:txBody>
          <a:bodyPr/>
          <a:lstStyle/>
          <a:p>
            <a:r>
              <a:rPr lang="en-US" dirty="0" smtClean="0"/>
              <a:t>NOT Centralized or Decentralized</a:t>
            </a:r>
            <a:endParaRPr lang="en-US" dirty="0"/>
          </a:p>
        </p:txBody>
      </p:sp>
      <p:grpSp>
        <p:nvGrpSpPr>
          <p:cNvPr id="9" name="Group 18"/>
          <p:cNvGrpSpPr/>
          <p:nvPr/>
        </p:nvGrpSpPr>
        <p:grpSpPr>
          <a:xfrm>
            <a:off x="2231137" y="3083814"/>
            <a:ext cx="4657907" cy="777861"/>
            <a:chOff x="2231136" y="2968752"/>
            <a:chExt cx="4657907" cy="1037148"/>
          </a:xfrm>
        </p:grpSpPr>
        <p:sp>
          <p:nvSpPr>
            <p:cNvPr id="16" name="TextBox 15"/>
            <p:cNvSpPr txBox="1"/>
            <p:nvPr/>
          </p:nvSpPr>
          <p:spPr>
            <a:xfrm>
              <a:off x="2231136" y="2974848"/>
              <a:ext cx="530915" cy="1031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25" b="1" dirty="0">
                  <a:cs typeface="Arial" pitchFamily="34" charset="0"/>
                </a:rPr>
                <a:t>?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58128" y="2968752"/>
              <a:ext cx="530915" cy="1031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25" b="1" dirty="0">
                  <a:cs typeface="Arial" pitchFamily="34" charset="0"/>
                </a:rPr>
                <a:t>?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991952" y="4629151"/>
            <a:ext cx="3936523" cy="519371"/>
          </a:xfrm>
          <a:prstGeom prst="rect">
            <a:avLst/>
          </a:prstGeom>
          <a:noFill/>
          <a:ln>
            <a:noFill/>
          </a:ln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775" b="1" dirty="0"/>
              <a:t>The Extended IT Team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4800" y="1873252"/>
            <a:ext cx="8534400" cy="3227917"/>
          </a:xfrm>
          <a:prstGeom prst="roundRect">
            <a:avLst/>
          </a:prstGeom>
          <a:noFill/>
          <a:ln w="28575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9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4938" y="1006516"/>
            <a:ext cx="8532296" cy="4674215"/>
            <a:chOff x="499916" y="199009"/>
            <a:chExt cx="11376395" cy="62322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9916" y="199009"/>
              <a:ext cx="11376395" cy="623228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699304" y="341364"/>
              <a:ext cx="3168350" cy="5052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174125" y="949421"/>
            <a:ext cx="8880255" cy="1566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27500" y="5601587"/>
            <a:ext cx="606552" cy="346247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dirty="0">
                <a:latin typeface="+mn-lt"/>
              </a:rPr>
              <a:t>2008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77718" y="5601587"/>
            <a:ext cx="606552" cy="346247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dirty="0">
                <a:latin typeface="+mn-lt"/>
              </a:rPr>
              <a:t>2013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299" y="5601587"/>
            <a:ext cx="606552" cy="346247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dirty="0">
                <a:latin typeface="+mn-lt"/>
              </a:rPr>
              <a:t>2002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0918" y="4296843"/>
            <a:ext cx="350072" cy="5309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+mn-lt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57634" y="3395142"/>
            <a:ext cx="338851" cy="5309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+mn-lt"/>
              </a:rPr>
              <a:t>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44385" y="2865974"/>
            <a:ext cx="338851" cy="5309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+mn-lt"/>
              </a:rPr>
              <a:t>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1550" y="3458642"/>
            <a:ext cx="338851" cy="5309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+mn-lt"/>
              </a:rPr>
              <a:t>Y</a:t>
            </a:r>
          </a:p>
        </p:txBody>
      </p:sp>
      <p:sp>
        <p:nvSpPr>
          <p:cNvPr id="20" name="Arc 19"/>
          <p:cNvSpPr/>
          <p:nvPr/>
        </p:nvSpPr>
        <p:spPr>
          <a:xfrm rot="2571399" flipH="1">
            <a:off x="3788314" y="3874557"/>
            <a:ext cx="3752105" cy="3231475"/>
          </a:xfrm>
          <a:prstGeom prst="arc">
            <a:avLst>
              <a:gd name="adj1" fmla="val 15432841"/>
              <a:gd name="adj2" fmla="val 18895434"/>
            </a:avLst>
          </a:prstGeom>
          <a:ln w="762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8" tIns="34289" rIns="68568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Arc 20"/>
          <p:cNvSpPr/>
          <p:nvPr/>
        </p:nvSpPr>
        <p:spPr>
          <a:xfrm rot="4269067" flipH="1">
            <a:off x="1313235" y="3312947"/>
            <a:ext cx="4199478" cy="3231475"/>
          </a:xfrm>
          <a:prstGeom prst="arc">
            <a:avLst>
              <a:gd name="adj1" fmla="val 15432841"/>
              <a:gd name="adj2" fmla="val 18895434"/>
            </a:avLst>
          </a:prstGeom>
          <a:ln w="762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8" tIns="34289" rIns="68568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Arc 21"/>
          <p:cNvSpPr/>
          <p:nvPr/>
        </p:nvSpPr>
        <p:spPr>
          <a:xfrm rot="9539530" flipH="1">
            <a:off x="135874" y="3276874"/>
            <a:ext cx="3989340" cy="1255043"/>
          </a:xfrm>
          <a:prstGeom prst="arc">
            <a:avLst>
              <a:gd name="adj1" fmla="val 11078469"/>
              <a:gd name="adj2" fmla="val 21525278"/>
            </a:avLst>
          </a:prstGeom>
          <a:ln w="762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8" tIns="34289" rIns="68568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Arc 22"/>
          <p:cNvSpPr/>
          <p:nvPr/>
        </p:nvSpPr>
        <p:spPr>
          <a:xfrm rot="19963548" flipH="1">
            <a:off x="7104108" y="3838071"/>
            <a:ext cx="3344605" cy="3225035"/>
          </a:xfrm>
          <a:prstGeom prst="arc">
            <a:avLst>
              <a:gd name="adj1" fmla="val 15432841"/>
              <a:gd name="adj2" fmla="val 18124878"/>
            </a:avLst>
          </a:prstGeom>
          <a:ln w="76200" cmpd="sng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68" tIns="34289" rIns="68568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262968" y="2961228"/>
            <a:ext cx="350072" cy="5309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+mn-lt"/>
              </a:rPr>
              <a:t>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99303" y="4368810"/>
            <a:ext cx="350072" cy="5309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+mn-lt"/>
              </a:rPr>
              <a:t>X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5252" y="2413001"/>
            <a:ext cx="4042833" cy="3481917"/>
          </a:xfrm>
          <a:prstGeom prst="rect">
            <a:avLst/>
          </a:prstGeom>
          <a:solidFill>
            <a:schemeClr val="bg1"/>
          </a:solidFill>
          <a:ln w="76200" cmpd="sng">
            <a:noFill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68" tIns="34289" rIns="6856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069417" y="2252136"/>
            <a:ext cx="3881967" cy="3653366"/>
          </a:xfrm>
          <a:prstGeom prst="rect">
            <a:avLst/>
          </a:prstGeom>
          <a:solidFill>
            <a:schemeClr val="bg1"/>
          </a:solidFill>
          <a:ln w="76200" cmpd="sng">
            <a:noFill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68" tIns="34289" rIns="6856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31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15" grpId="0"/>
      <p:bldP spid="19" grpId="0"/>
      <p:bldP spid="24" grpId="0"/>
      <p:bldP spid="25" grpId="0"/>
      <p:bldP spid="29" grpId="1" animBg="1"/>
      <p:bldP spid="30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1" y="914401"/>
            <a:ext cx="8554453" cy="1021556"/>
          </a:xfrm>
        </p:spPr>
        <p:txBody>
          <a:bodyPr/>
          <a:lstStyle/>
          <a:p>
            <a:r>
              <a:rPr lang="en-US" sz="3600" u="sng" dirty="0"/>
              <a:t>Optimal IT Funding Ratio?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10% – 90% ?</a:t>
            </a:r>
            <a:br>
              <a:rPr lang="en-US" sz="3600" dirty="0"/>
            </a:br>
            <a:r>
              <a:rPr lang="en-US" sz="3600" dirty="0"/>
              <a:t>30% – 70% ?</a:t>
            </a:r>
            <a:br>
              <a:rPr lang="en-US" sz="3600" dirty="0"/>
            </a:br>
            <a:r>
              <a:rPr lang="en-US" sz="3600" dirty="0"/>
              <a:t>40% – 60% ?</a:t>
            </a:r>
            <a:br>
              <a:rPr lang="en-US" sz="3600" dirty="0"/>
            </a:br>
            <a:r>
              <a:rPr lang="en-US" sz="3600" dirty="0"/>
              <a:t>50% – 50% ?</a:t>
            </a:r>
            <a:br>
              <a:rPr lang="en-US" sz="3600" dirty="0"/>
            </a:br>
            <a:r>
              <a:rPr lang="en-US" sz="3600" dirty="0"/>
              <a:t>60% – 40% ?</a:t>
            </a:r>
            <a:br>
              <a:rPr lang="en-US" sz="3600" dirty="0"/>
            </a:br>
            <a:r>
              <a:rPr lang="en-US" sz="3600" dirty="0"/>
              <a:t>70% – 30% ? </a:t>
            </a:r>
            <a:br>
              <a:rPr lang="en-US" sz="3600" dirty="0"/>
            </a:br>
            <a:r>
              <a:rPr lang="en-US" sz="3600" dirty="0"/>
              <a:t>80% -- 20% 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3124200"/>
            <a:ext cx="1327603" cy="70403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975" b="1" dirty="0">
                <a:latin typeface="+mn-lt"/>
              </a:rPr>
              <a:t>EDGE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3178314"/>
            <a:ext cx="2361733" cy="70403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975" b="1" dirty="0">
                <a:latin typeface="+mn-lt"/>
              </a:rPr>
              <a:t>LEVERAGE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753807" y="3186968"/>
            <a:ext cx="3240387" cy="0"/>
          </a:xfrm>
          <a:prstGeom prst="straightConnector1">
            <a:avLst/>
          </a:prstGeom>
          <a:ln w="76200" cmpd="sng">
            <a:solidFill>
              <a:srgbClr val="C8093E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98563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06607"/>
            <a:ext cx="8229600" cy="857250"/>
          </a:xfrm>
        </p:spPr>
        <p:txBody>
          <a:bodyPr/>
          <a:lstStyle/>
          <a:p>
            <a:r>
              <a:rPr lang="en-US" dirty="0" smtClean="0"/>
              <a:t>Review: Speeding Up on Curves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Curves</a:t>
            </a:r>
            <a:endParaRPr lang="en-US" dirty="0" smtClean="0"/>
          </a:p>
          <a:p>
            <a:r>
              <a:rPr lang="en-US" dirty="0" smtClean="0"/>
              <a:t>Price and Cost Pressure?</a:t>
            </a:r>
          </a:p>
          <a:p>
            <a:r>
              <a:rPr lang="en-US" dirty="0" smtClean="0"/>
              <a:t>Path to Digital Scale?</a:t>
            </a:r>
          </a:p>
          <a:p>
            <a:r>
              <a:rPr lang="en-US" dirty="0" smtClean="0"/>
              <a:t>Campus CIO Influence?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Generic Strategies</a:t>
            </a:r>
          </a:p>
          <a:p>
            <a:r>
              <a:rPr lang="en-US" dirty="0" smtClean="0"/>
              <a:t>Independence</a:t>
            </a:r>
          </a:p>
          <a:p>
            <a:r>
              <a:rPr lang="en-US" dirty="0" smtClean="0"/>
              <a:t>Dependence</a:t>
            </a:r>
          </a:p>
          <a:p>
            <a:r>
              <a:rPr lang="en-US" dirty="0" smtClean="0"/>
              <a:t>Interdependence*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64133" y="5158415"/>
            <a:ext cx="5007956" cy="392413"/>
          </a:xfrm>
          <a:prstGeom prst="rect">
            <a:avLst/>
          </a:prstGeom>
          <a:noFill/>
        </p:spPr>
        <p:txBody>
          <a:bodyPr wrap="none" lIns="68571" tIns="34289" rIns="68571" bIns="34289" rtlCol="0">
            <a:spAutoFit/>
          </a:bodyPr>
          <a:lstStyle/>
          <a:p>
            <a:r>
              <a:rPr lang="en-US" sz="2100" i="1" dirty="0">
                <a:latin typeface="+mn-lt"/>
              </a:rPr>
              <a:t>*</a:t>
            </a:r>
            <a:r>
              <a:rPr lang="en-US" sz="2100" dirty="0">
                <a:latin typeface="+mn-lt"/>
              </a:rPr>
              <a:t> Lessons in the</a:t>
            </a:r>
            <a:r>
              <a:rPr lang="en-US" sz="2100" i="1" dirty="0">
                <a:latin typeface="+mn-lt"/>
              </a:rPr>
              <a:t> </a:t>
            </a:r>
            <a:r>
              <a:rPr lang="en-US" sz="2100" i="1" dirty="0" err="1">
                <a:latin typeface="+mn-lt"/>
              </a:rPr>
              <a:t>Marketecture</a:t>
            </a:r>
            <a:r>
              <a:rPr lang="en-US" sz="2100" i="1" dirty="0">
                <a:latin typeface="+mn-lt"/>
              </a:rPr>
              <a:t> of Community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2676" y="806045"/>
            <a:ext cx="156210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50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Curves are Interesting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41530" y="5011065"/>
            <a:ext cx="3088147" cy="438580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r>
              <a:rPr lang="en-US" sz="2400" b="1" i="1" dirty="0">
                <a:latin typeface="+mn-lt"/>
              </a:rPr>
              <a:t>(Especially at 100Gbps)</a:t>
            </a:r>
          </a:p>
        </p:txBody>
      </p:sp>
    </p:spTree>
    <p:extLst>
      <p:ext uri="{BB962C8B-B14F-4D97-AF65-F5344CB8AC3E}">
        <p14:creationId xmlns:p14="http://schemas.microsoft.com/office/powerpoint/2010/main" val="1880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Ed  </a:t>
            </a:r>
            <a:r>
              <a:rPr lang="en-US" dirty="0" err="1" smtClean="0"/>
              <a:t>Heros</a:t>
            </a:r>
            <a:r>
              <a:rPr lang="en-US" dirty="0" smtClean="0"/>
              <a:t> Who Think Differently?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913577" y="2042585"/>
            <a:ext cx="1248833" cy="1566333"/>
          </a:xfrm>
          <a:prstGeom prst="roundRect">
            <a:avLst/>
          </a:prstGeom>
          <a:ln w="762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71" tIns="34289" rIns="6857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025" dirty="0"/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929349" y="2042585"/>
            <a:ext cx="1248833" cy="1566333"/>
          </a:xfrm>
          <a:prstGeom prst="roundRect">
            <a:avLst/>
          </a:prstGeom>
          <a:ln w="762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71" tIns="34289" rIns="6857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025" dirty="0"/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945121" y="2042585"/>
            <a:ext cx="1248833" cy="1566333"/>
          </a:xfrm>
          <a:prstGeom prst="roundRect">
            <a:avLst/>
          </a:prstGeom>
          <a:ln w="762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71" tIns="34289" rIns="6857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025" dirty="0"/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960893" y="2042585"/>
            <a:ext cx="1248833" cy="1566333"/>
          </a:xfrm>
          <a:prstGeom prst="roundRect">
            <a:avLst/>
          </a:prstGeom>
          <a:ln w="762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71" tIns="34289" rIns="6857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025" dirty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2465" y="3735922"/>
            <a:ext cx="965824" cy="530913"/>
          </a:xfrm>
          <a:prstGeom prst="rect">
            <a:avLst/>
          </a:prstGeom>
          <a:noFill/>
        </p:spPr>
        <p:txBody>
          <a:bodyPr wrap="none" lIns="68571" tIns="34289" rIns="68571" bIns="34289" rtlCol="0">
            <a:spAutoFit/>
          </a:bodyPr>
          <a:lstStyle/>
          <a:p>
            <a:pPr algn="ctr"/>
            <a:r>
              <a:rPr lang="en-US" sz="1500" dirty="0">
                <a:latin typeface="+mn-lt"/>
              </a:rPr>
              <a:t>Thought </a:t>
            </a:r>
            <a:br>
              <a:rPr lang="en-US" sz="1500" dirty="0">
                <a:latin typeface="+mn-lt"/>
              </a:rPr>
            </a:br>
            <a:r>
              <a:rPr lang="en-US" sz="1500" dirty="0">
                <a:latin typeface="+mn-lt"/>
              </a:rPr>
              <a:t>Differently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23012" y="3733806"/>
            <a:ext cx="1348493" cy="530913"/>
          </a:xfrm>
          <a:prstGeom prst="rect">
            <a:avLst/>
          </a:prstGeom>
          <a:noFill/>
        </p:spPr>
        <p:txBody>
          <a:bodyPr wrap="none" lIns="68571" tIns="34289" rIns="68571" bIns="34289" rtlCol="0">
            <a:spAutoFit/>
          </a:bodyPr>
          <a:lstStyle/>
          <a:p>
            <a:pPr algn="ctr"/>
            <a:r>
              <a:rPr lang="en-US" sz="1500" dirty="0">
                <a:latin typeface="+mn-lt"/>
              </a:rPr>
              <a:t>Redefined and </a:t>
            </a:r>
            <a:br>
              <a:rPr lang="en-US" sz="1500" dirty="0">
                <a:latin typeface="+mn-lt"/>
              </a:rPr>
            </a:br>
            <a:r>
              <a:rPr lang="en-US" sz="1500" dirty="0">
                <a:latin typeface="+mn-lt"/>
              </a:rPr>
              <a:t>Saved a College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7166" y="3721101"/>
            <a:ext cx="989612" cy="530913"/>
          </a:xfrm>
          <a:prstGeom prst="rect">
            <a:avLst/>
          </a:prstGeom>
          <a:noFill/>
        </p:spPr>
        <p:txBody>
          <a:bodyPr wrap="none" lIns="68571" tIns="34289" rIns="68571" bIns="34289" rtlCol="0">
            <a:spAutoFit/>
          </a:bodyPr>
          <a:lstStyle/>
          <a:p>
            <a:pPr algn="ctr"/>
            <a:r>
              <a:rPr lang="en-US" sz="1500" dirty="0">
                <a:latin typeface="+mn-lt"/>
              </a:rPr>
              <a:t>Defined an</a:t>
            </a:r>
            <a:br>
              <a:rPr lang="en-US" sz="1500" dirty="0">
                <a:latin typeface="+mn-lt"/>
              </a:rPr>
            </a:br>
            <a:r>
              <a:rPr lang="en-US" sz="1500" dirty="0">
                <a:latin typeface="+mn-lt"/>
              </a:rPr>
              <a:t>Industry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35027" y="3708406"/>
            <a:ext cx="1116506" cy="530913"/>
          </a:xfrm>
          <a:prstGeom prst="rect">
            <a:avLst/>
          </a:prstGeom>
          <a:noFill/>
        </p:spPr>
        <p:txBody>
          <a:bodyPr wrap="none" lIns="68571" tIns="34289" rIns="68571" bIns="34289" rtlCol="0">
            <a:spAutoFit/>
          </a:bodyPr>
          <a:lstStyle/>
          <a:p>
            <a:pPr algn="ctr"/>
            <a:r>
              <a:rPr lang="en-US" sz="1500" dirty="0">
                <a:latin typeface="+mn-lt"/>
              </a:rPr>
              <a:t>Oracle</a:t>
            </a:r>
          </a:p>
          <a:p>
            <a:pPr algn="ctr"/>
            <a:r>
              <a:rPr lang="en-US" sz="1500" dirty="0">
                <a:latin typeface="+mn-lt"/>
              </a:rPr>
              <a:t>of Education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78804" y="2410917"/>
            <a:ext cx="6364076" cy="5744461"/>
            <a:chOff x="-350664" y="2071545"/>
            <a:chExt cx="8485434" cy="7659281"/>
          </a:xfrm>
        </p:grpSpPr>
        <p:sp>
          <p:nvSpPr>
            <p:cNvPr id="7" name="Arc 6"/>
            <p:cNvSpPr/>
            <p:nvPr/>
          </p:nvSpPr>
          <p:spPr>
            <a:xfrm rot="2571399" flipH="1">
              <a:off x="3131963" y="5422193"/>
              <a:ext cx="5002807" cy="4308633"/>
            </a:xfrm>
            <a:prstGeom prst="arc">
              <a:avLst>
                <a:gd name="adj1" fmla="val 15432841"/>
                <a:gd name="adj2" fmla="val 18895434"/>
              </a:avLst>
            </a:prstGeom>
            <a:ln w="76200" cmpd="sng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19963548" flipV="1">
              <a:off x="2882241" y="2071545"/>
              <a:ext cx="4459473" cy="4300046"/>
            </a:xfrm>
            <a:prstGeom prst="arc">
              <a:avLst>
                <a:gd name="adj1" fmla="val 15432841"/>
                <a:gd name="adj2" fmla="val 18888145"/>
              </a:avLst>
            </a:prstGeom>
            <a:ln w="76200" cmpd="sng">
              <a:solidFill>
                <a:srgbClr val="008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350664" y="5318557"/>
              <a:ext cx="665833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latin typeface="+mn-lt"/>
                </a:rPr>
                <a:t>Who will Foresee and Shaped the Curves </a:t>
              </a:r>
              <a:br>
                <a:rPr lang="en-US" sz="2100" dirty="0">
                  <a:latin typeface="+mn-lt"/>
                </a:rPr>
              </a:br>
              <a:r>
                <a:rPr lang="en-US" sz="2100" dirty="0">
                  <a:latin typeface="+mn-lt"/>
                </a:rPr>
                <a:t>in an era of 100G and Digital Scale?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90486">
            <a:off x="7296596" y="4584948"/>
            <a:ext cx="1139757" cy="86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2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/>
      <p:bldP spid="10" grpId="0"/>
      <p:bldP spid="11" grpId="0"/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39104"/>
            <a:ext cx="9144000" cy="4018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948" y="1145912"/>
            <a:ext cx="8717833" cy="876789"/>
          </a:xfrm>
        </p:spPr>
        <p:txBody>
          <a:bodyPr/>
          <a:lstStyle/>
          <a:p>
            <a:r>
              <a:rPr lang="en-US" sz="3975" b="1" dirty="0"/>
              <a:t>Speeding Up on Curves</a:t>
            </a:r>
            <a:br>
              <a:rPr lang="en-US" sz="3975" b="1" dirty="0"/>
            </a:br>
            <a:endParaRPr lang="en-US" sz="3975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19140" y="3859519"/>
            <a:ext cx="8028087" cy="1314450"/>
          </a:xfrm>
        </p:spPr>
        <p:txBody>
          <a:bodyPr/>
          <a:lstStyle/>
          <a:p>
            <a:r>
              <a:rPr lang="en-US" sz="3600" b="1" dirty="0"/>
              <a:t>Brad Wheeler</a:t>
            </a:r>
          </a:p>
          <a:p>
            <a:r>
              <a:rPr lang="en-US" sz="2775" dirty="0"/>
              <a:t>Vice President for IT, CIO, &amp; Professor</a:t>
            </a:r>
            <a:br>
              <a:rPr lang="en-US" sz="2775" dirty="0"/>
            </a:br>
            <a:r>
              <a:rPr lang="en-US" sz="2775" dirty="0"/>
              <a:t>Indiana University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735592"/>
            <a:ext cx="6233886" cy="265429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r>
              <a:rPr lang="en-US" sz="1125" i="1" dirty="0"/>
              <a:t>© 2014 Brad Wheeler, Creative Commons Attribution 3.0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7869" y="5755635"/>
            <a:ext cx="5366147" cy="265429"/>
          </a:xfrm>
          <a:prstGeom prst="rect">
            <a:avLst/>
          </a:prstGeom>
        </p:spPr>
        <p:txBody>
          <a:bodyPr wrap="square" lIns="91412" tIns="45706" rIns="91412" bIns="45706">
            <a:spAutoFit/>
          </a:bodyPr>
          <a:lstStyle/>
          <a:p>
            <a:r>
              <a:rPr lang="en-US" sz="1125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http://www.spoki.lv/upload/articles/34/349681/images/_origin_Daudz-bildites-4.jpg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25848" y="2207505"/>
            <a:ext cx="184674" cy="461637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endParaRPr lang="en-US" sz="2400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0498" y="955523"/>
            <a:ext cx="1562100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53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5706" y="2153695"/>
            <a:ext cx="648206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+mn-lt"/>
              </a:rPr>
              <a:t>Slides at </a:t>
            </a:r>
          </a:p>
          <a:p>
            <a:r>
              <a:rPr lang="en-US" sz="5400" dirty="0" smtClean="0">
                <a:latin typeface="+mn-lt"/>
              </a:rPr>
              <a:t>http://</a:t>
            </a:r>
            <a:r>
              <a:rPr lang="en-US" sz="5400" dirty="0" err="1" smtClean="0">
                <a:latin typeface="+mn-lt"/>
              </a:rPr>
              <a:t>box.iu.edu</a:t>
            </a:r>
            <a:r>
              <a:rPr lang="en-US" sz="5400" dirty="0" smtClean="0">
                <a:latin typeface="+mn-lt"/>
              </a:rPr>
              <a:t>/</a:t>
            </a:r>
            <a:r>
              <a:rPr lang="en-US" sz="5400" dirty="0" err="1" smtClean="0">
                <a:latin typeface="+mn-lt"/>
              </a:rPr>
              <a:t>tical</a:t>
            </a:r>
            <a:endParaRPr lang="en-US" sz="5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8796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76200" cmpd="sng">
            <a:noFill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347"/>
            <a:ext cx="9144000" cy="50155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5421" y="599144"/>
            <a:ext cx="2899103" cy="992577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+mn-lt"/>
              </a:rPr>
              <a:t>X= Invested $5B</a:t>
            </a:r>
          </a:p>
          <a:p>
            <a:r>
              <a:rPr lang="en-US" sz="3000" b="1" dirty="0">
                <a:solidFill>
                  <a:srgbClr val="FF0000"/>
                </a:solidFill>
                <a:latin typeface="+mn-lt"/>
              </a:rPr>
              <a:t>Y= Profited $2.1B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45843" y="4937272"/>
            <a:ext cx="3704167" cy="338667"/>
          </a:xfrm>
          <a:prstGeom prst="roundRect">
            <a:avLst/>
          </a:prstGeom>
          <a:ln w="762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68" tIns="34289" rIns="6856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73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6343" y="4113257"/>
            <a:ext cx="5863235" cy="1177243"/>
          </a:xfrm>
          <a:prstGeom prst="rect">
            <a:avLst/>
          </a:prstGeom>
        </p:spPr>
        <p:txBody>
          <a:bodyPr wrap="square" lIns="68568" tIns="34289" rIns="68568" bIns="34289">
            <a:spAutoFit/>
          </a:bodyPr>
          <a:lstStyle/>
          <a:p>
            <a:r>
              <a:rPr lang="en-US" dirty="0">
                <a:latin typeface="+mn-lt"/>
              </a:rPr>
              <a:t>As the Australian iron ore magnate Lang Hancock (1909-1992) remarked in similar circumstances, "</a:t>
            </a:r>
            <a:r>
              <a:rPr lang="en-US" u="sng" dirty="0">
                <a:latin typeface="+mn-lt"/>
              </a:rPr>
              <a:t>Always do the opposite to what the mob is doing</a:t>
            </a:r>
            <a:r>
              <a:rPr lang="en-US" dirty="0">
                <a:latin typeface="+mn-lt"/>
              </a:rPr>
              <a:t>. Works every time.”    (oral history)</a:t>
            </a:r>
          </a:p>
        </p:txBody>
      </p:sp>
      <p:sp>
        <p:nvSpPr>
          <p:cNvPr id="3" name="Rectangle 2"/>
          <p:cNvSpPr/>
          <p:nvPr/>
        </p:nvSpPr>
        <p:spPr>
          <a:xfrm>
            <a:off x="317500" y="1139344"/>
            <a:ext cx="5940674" cy="1731241"/>
          </a:xfrm>
          <a:prstGeom prst="rect">
            <a:avLst/>
          </a:prstGeom>
        </p:spPr>
        <p:txBody>
          <a:bodyPr wrap="square" lIns="68568" tIns="34289" rIns="68568" bIns="34289">
            <a:spAutoFit/>
          </a:bodyPr>
          <a:lstStyle/>
          <a:p>
            <a:pPr algn="r"/>
            <a:r>
              <a:rPr lang="en-US" dirty="0">
                <a:latin typeface="+mn-lt"/>
              </a:rPr>
              <a:t>“Investors should remember that excitement and expenses are their enemies. And if they insist on trying to time their participation in equities, they should try to </a:t>
            </a:r>
            <a:r>
              <a:rPr lang="en-US" u="sng" dirty="0">
                <a:latin typeface="+mn-lt"/>
              </a:rPr>
              <a:t>be fearful when others are greedy </a:t>
            </a:r>
            <a:r>
              <a:rPr lang="en-US" dirty="0">
                <a:latin typeface="+mn-lt"/>
              </a:rPr>
              <a:t>and </a:t>
            </a:r>
            <a:r>
              <a:rPr lang="en-US" u="sng" dirty="0">
                <a:latin typeface="+mn-lt"/>
              </a:rPr>
              <a:t>greedy only when others are fearful</a:t>
            </a:r>
            <a:r>
              <a:rPr lang="en-US" dirty="0">
                <a:latin typeface="+mn-lt"/>
              </a:rPr>
              <a:t>.”</a:t>
            </a:r>
          </a:p>
          <a:p>
            <a:pPr algn="r"/>
            <a:endParaRPr lang="en-US" dirty="0">
              <a:latin typeface="+mn-lt"/>
            </a:endParaRPr>
          </a:p>
          <a:p>
            <a:pPr algn="r"/>
            <a:r>
              <a:rPr lang="en-US" dirty="0">
                <a:latin typeface="+mn-lt"/>
              </a:rPr>
              <a:t>Warren Buffett, </a:t>
            </a:r>
            <a:r>
              <a:rPr lang="en-US" i="1" dirty="0">
                <a:latin typeface="+mn-lt"/>
              </a:rPr>
              <a:t>Chairman’s Letter, </a:t>
            </a:r>
            <a:r>
              <a:rPr lang="en-US" dirty="0">
                <a:latin typeface="+mn-lt"/>
              </a:rPr>
              <a:t>2004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91" y="3361497"/>
            <a:ext cx="1573742" cy="20571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2937" y="5608252"/>
            <a:ext cx="2687250" cy="196206"/>
          </a:xfrm>
          <a:prstGeom prst="rect">
            <a:avLst/>
          </a:prstGeom>
        </p:spPr>
        <p:txBody>
          <a:bodyPr wrap="none" lIns="68568" tIns="34289" rIns="68568" bIns="34289">
            <a:spAutoFit/>
          </a:bodyPr>
          <a:lstStyle/>
          <a:p>
            <a:r>
              <a:rPr lang="en-US" sz="825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http://</a:t>
            </a:r>
            <a:r>
              <a:rPr lang="en-US" sz="825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www.wanowandthen.com</a:t>
            </a:r>
            <a:r>
              <a:rPr lang="en-US" sz="825" dirty="0">
                <a:solidFill>
                  <a:schemeClr val="bg1">
                    <a:lumMod val="75000"/>
                    <a:lumOff val="25000"/>
                  </a:schemeClr>
                </a:solidFill>
              </a:rPr>
              <a:t>/Langley-</a:t>
            </a:r>
            <a:r>
              <a:rPr lang="en-US" sz="825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Hancock.html</a:t>
            </a:r>
            <a:endParaRPr lang="en-US" sz="825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5010" y="5631386"/>
            <a:ext cx="3344333" cy="207747"/>
          </a:xfrm>
          <a:prstGeom prst="rect">
            <a:avLst/>
          </a:prstGeom>
        </p:spPr>
        <p:txBody>
          <a:bodyPr wrap="square" lIns="68568" tIns="34289" rIns="68568" bIns="34289">
            <a:spAutoFit/>
          </a:bodyPr>
          <a:lstStyle/>
          <a:p>
            <a:pPr algn="r"/>
            <a:r>
              <a:rPr lang="en-US" sz="900" dirty="0">
                <a:solidFill>
                  <a:srgbClr val="404040"/>
                </a:solidFill>
              </a:rPr>
              <a:t>http://</a:t>
            </a:r>
            <a:r>
              <a:rPr lang="en-US" sz="900" dirty="0" err="1">
                <a:solidFill>
                  <a:srgbClr val="404040"/>
                </a:solidFill>
              </a:rPr>
              <a:t>en.wikipedia.org</a:t>
            </a:r>
            <a:r>
              <a:rPr lang="en-US" sz="900" dirty="0">
                <a:solidFill>
                  <a:srgbClr val="404040"/>
                </a:solidFill>
              </a:rPr>
              <a:t>/wiki/</a:t>
            </a:r>
            <a:r>
              <a:rPr lang="en-US" sz="900" dirty="0" err="1">
                <a:solidFill>
                  <a:srgbClr val="404040"/>
                </a:solidFill>
              </a:rPr>
              <a:t>File:Warren_Buffett_KU_Visit.jpg</a:t>
            </a:r>
            <a:endParaRPr lang="en-US" sz="900" dirty="0">
              <a:solidFill>
                <a:srgbClr val="40404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1" y="1238252"/>
            <a:ext cx="1496390" cy="182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53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Heroes Who Think </a:t>
            </a:r>
            <a:r>
              <a:rPr lang="en-US" i="1" dirty="0" smtClean="0"/>
              <a:t>Differently</a:t>
            </a:r>
            <a:endParaRPr lang="en-US" i="1" dirty="0"/>
          </a:p>
        </p:txBody>
      </p:sp>
      <p:sp>
        <p:nvSpPr>
          <p:cNvPr id="3" name="Rounded Rectangle 2"/>
          <p:cNvSpPr/>
          <p:nvPr/>
        </p:nvSpPr>
        <p:spPr>
          <a:xfrm>
            <a:off x="1016007" y="2042585"/>
            <a:ext cx="1248833" cy="1566333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762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68" tIns="34289" rIns="6856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031779" y="2042585"/>
            <a:ext cx="1248833" cy="156633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762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68" tIns="34289" rIns="6856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047546" y="2042585"/>
            <a:ext cx="1248833" cy="156633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762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68" tIns="34289" rIns="6856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063323" y="2042585"/>
            <a:ext cx="1248833" cy="156633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 w="762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68" tIns="34289" rIns="68568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54899" y="3981714"/>
            <a:ext cx="965818" cy="5309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pPr algn="ctr"/>
            <a:r>
              <a:rPr lang="en-US" sz="1500" dirty="0">
                <a:latin typeface="+mn-lt"/>
              </a:rPr>
              <a:t>Thought </a:t>
            </a:r>
            <a:br>
              <a:rPr lang="en-US" sz="1500" dirty="0">
                <a:latin typeface="+mn-lt"/>
              </a:rPr>
            </a:br>
            <a:r>
              <a:rPr lang="en-US" sz="1500" dirty="0">
                <a:latin typeface="+mn-lt"/>
              </a:rPr>
              <a:t>Differently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5485" y="3979598"/>
            <a:ext cx="1508402" cy="5309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pPr algn="ctr"/>
            <a:r>
              <a:rPr lang="en-US" sz="1500" dirty="0">
                <a:latin typeface="+mn-lt"/>
              </a:rPr>
              <a:t>Redefined and </a:t>
            </a:r>
            <a:br>
              <a:rPr lang="en-US" sz="1500" dirty="0">
                <a:latin typeface="+mn-lt"/>
              </a:rPr>
            </a:br>
            <a:r>
              <a:rPr lang="en-US" sz="1500" dirty="0">
                <a:latin typeface="+mn-lt"/>
              </a:rPr>
              <a:t>Saved a Company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49598" y="3966898"/>
            <a:ext cx="989606" cy="5309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pPr algn="ctr"/>
            <a:r>
              <a:rPr lang="en-US" sz="1500" dirty="0">
                <a:latin typeface="+mn-lt"/>
              </a:rPr>
              <a:t>Defined an</a:t>
            </a:r>
            <a:br>
              <a:rPr lang="en-US" sz="1500" dirty="0">
                <a:latin typeface="+mn-lt"/>
              </a:rPr>
            </a:br>
            <a:r>
              <a:rPr lang="en-US" sz="1500" dirty="0">
                <a:latin typeface="+mn-lt"/>
              </a:rPr>
              <a:t>Industry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42546" y="3954198"/>
            <a:ext cx="906314" cy="530913"/>
          </a:xfrm>
          <a:prstGeom prst="rect">
            <a:avLst/>
          </a:prstGeom>
          <a:noFill/>
        </p:spPr>
        <p:txBody>
          <a:bodyPr wrap="none" lIns="68568" tIns="34289" rIns="68568" bIns="34289" rtlCol="0">
            <a:spAutoFit/>
          </a:bodyPr>
          <a:lstStyle/>
          <a:p>
            <a:pPr algn="ctr"/>
            <a:r>
              <a:rPr lang="en-US" sz="1500" dirty="0">
                <a:latin typeface="+mn-lt"/>
              </a:rPr>
              <a:t>Oracle</a:t>
            </a:r>
          </a:p>
          <a:p>
            <a:pPr algn="ctr"/>
            <a:r>
              <a:rPr lang="en-US" sz="1500" dirty="0">
                <a:latin typeface="+mn-lt"/>
              </a:rPr>
              <a:t>of Omaha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374831" y="2564538"/>
            <a:ext cx="4555910" cy="5744461"/>
            <a:chOff x="2060223" y="2071545"/>
            <a:chExt cx="6074547" cy="7659281"/>
          </a:xfrm>
        </p:grpSpPr>
        <p:sp>
          <p:nvSpPr>
            <p:cNvPr id="7" name="Arc 6"/>
            <p:cNvSpPr/>
            <p:nvPr/>
          </p:nvSpPr>
          <p:spPr>
            <a:xfrm rot="2571399" flipH="1">
              <a:off x="3131963" y="5422193"/>
              <a:ext cx="5002807" cy="4308633"/>
            </a:xfrm>
            <a:prstGeom prst="arc">
              <a:avLst>
                <a:gd name="adj1" fmla="val 15432841"/>
                <a:gd name="adj2" fmla="val 18895434"/>
              </a:avLst>
            </a:prstGeom>
            <a:ln w="76200" cmpd="sng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19963548" flipV="1">
              <a:off x="2882241" y="2071545"/>
              <a:ext cx="4459473" cy="4300046"/>
            </a:xfrm>
            <a:prstGeom prst="arc">
              <a:avLst>
                <a:gd name="adj1" fmla="val 15432841"/>
                <a:gd name="adj2" fmla="val 18888145"/>
              </a:avLst>
            </a:prstGeom>
            <a:ln w="76200" cmpd="sng">
              <a:solidFill>
                <a:srgbClr val="008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23" y="5367244"/>
              <a:ext cx="4891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n-lt"/>
                </a:rPr>
                <a:t>Foresaw and </a:t>
              </a:r>
              <a:r>
                <a:rPr lang="en-US" sz="2400" i="1" dirty="0">
                  <a:latin typeface="+mn-lt"/>
                </a:rPr>
                <a:t>Shaped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dirty="0">
                  <a:latin typeface="+mn-lt"/>
                </a:rPr>
                <a:t>the Curves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26244" y="3576050"/>
            <a:ext cx="1235756" cy="346247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Jobs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550" y="3576050"/>
            <a:ext cx="1235756" cy="346247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Bezos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64323" y="3577520"/>
            <a:ext cx="1235756" cy="346247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Gerstner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67020" y="3575426"/>
            <a:ext cx="1235756" cy="346247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Buffett</a:t>
            </a:r>
          </a:p>
        </p:txBody>
      </p:sp>
    </p:spTree>
    <p:extLst>
      <p:ext uri="{BB962C8B-B14F-4D97-AF65-F5344CB8AC3E}">
        <p14:creationId xmlns:p14="http://schemas.microsoft.com/office/powerpoint/2010/main" val="471760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-BC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76200" cmpd="sng">
          <a:solidFill>
            <a:srgbClr val="FF0000"/>
          </a:solidFill>
          <a:headEnd type="none"/>
          <a:tailEnd type="arrow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76200" cmpd="sng">
          <a:solidFill>
            <a:srgbClr val="C8093E"/>
          </a:solidFill>
          <a:headEnd type="none"/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ITS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Black-BCW.potx</Template>
  <TotalTime>19594</TotalTime>
  <Words>1396</Words>
  <Application>Microsoft Macintosh PowerPoint</Application>
  <PresentationFormat>On-screen Show (4:3)</PresentationFormat>
  <Paragraphs>336</Paragraphs>
  <Slides>65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Black-BCW</vt:lpstr>
      <vt:lpstr>UITS-Black</vt:lpstr>
      <vt:lpstr>Speeding Up on Curves </vt:lpstr>
      <vt:lpstr>Curves are Interesting</vt:lpstr>
      <vt:lpstr>Not Like Predictable Linear 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Industrial Heroes Who Think Differently</vt:lpstr>
      <vt:lpstr>What are the Relevant Curves?</vt:lpstr>
      <vt:lpstr>At Least Three Curves to 2020-</vt:lpstr>
      <vt:lpstr>1. Funding for Public Education</vt:lpstr>
      <vt:lpstr>PowerPoint Presentation</vt:lpstr>
      <vt:lpstr>PowerPoint Presentation</vt:lpstr>
      <vt:lpstr>PowerPoint Presentation</vt:lpstr>
      <vt:lpstr>2.1 Digital Goes to Scale</vt:lpstr>
      <vt:lpstr>Digital Economies of Scale</vt:lpstr>
      <vt:lpstr>Is This Time Different?</vt:lpstr>
      <vt:lpstr>Four Revenue Models for Online Learning</vt:lpstr>
      <vt:lpstr>2.2 Digital Goes to Scale</vt:lpstr>
      <vt:lpstr>Is 100G via I2 the new LAN?</vt:lpstr>
      <vt:lpstr>There is Nothing New Under the Sun</vt:lpstr>
      <vt:lpstr>PowerPoint Presentation</vt:lpstr>
      <vt:lpstr>Above Campus Services Shaping the Promise of Cloud Computing for Higher Education  by Brad Wheeler and Shelton Waggener</vt:lpstr>
      <vt:lpstr>So…What to Do?</vt:lpstr>
      <vt:lpstr>PowerPoint Presentation</vt:lpstr>
      <vt:lpstr>Campus Independence as a Strategy</vt:lpstr>
      <vt:lpstr>PowerPoint Presentation</vt:lpstr>
      <vt:lpstr>Campus Dependence as a Strategy</vt:lpstr>
      <vt:lpstr>Expensive Big Systems</vt:lpstr>
      <vt:lpstr>PowerPoint Presentation</vt:lpstr>
      <vt:lpstr>Collective Billions in Administrative Expense</vt:lpstr>
      <vt:lpstr>PowerPoint Presentation</vt:lpstr>
      <vt:lpstr>The US$ 5 Billion Dependence Journey</vt:lpstr>
      <vt:lpstr>Campus Interdependence as Strategy</vt:lpstr>
      <vt:lpstr>PowerPoint Presentation</vt:lpstr>
      <vt:lpstr>Personal Insights from  Three Strategies</vt:lpstr>
      <vt:lpstr>PowerPoint Presentation</vt:lpstr>
      <vt:lpstr>Involving Others</vt:lpstr>
      <vt:lpstr>PowerPoint Presentation</vt:lpstr>
      <vt:lpstr>Aspiration</vt:lpstr>
      <vt:lpstr>Conflict</vt:lpstr>
      <vt:lpstr>Authority</vt:lpstr>
      <vt:lpstr>Authority</vt:lpstr>
      <vt:lpstr>Influence</vt:lpstr>
      <vt:lpstr>Achieve!</vt:lpstr>
      <vt:lpstr>Marketplace of ideas for Intentionally Interdependent Communities, but they  need a strong Architecture to help  resolve inevitable Conflicts. </vt:lpstr>
      <vt:lpstr>Marketecture Matrix</vt:lpstr>
      <vt:lpstr>PowerPoint Presentation</vt:lpstr>
      <vt:lpstr>3. Influence of Campus IT Leadership</vt:lpstr>
      <vt:lpstr>PowerPoint Presentation</vt:lpstr>
      <vt:lpstr>PowerPoint Presentation</vt:lpstr>
      <vt:lpstr>5  Questions for CIO Leaders</vt:lpstr>
      <vt:lpstr>Three IT Provisioning Questions for the Road Ahead</vt:lpstr>
      <vt:lpstr>PowerPoint Presentation</vt:lpstr>
      <vt:lpstr>1) Within an Institution?</vt:lpstr>
      <vt:lpstr>FY12 IU University-wide IT Expenditures</vt:lpstr>
      <vt:lpstr>Scholarly Infrastructure Stacks</vt:lpstr>
      <vt:lpstr>NOT Centralized or Decentralized</vt:lpstr>
      <vt:lpstr>Optimal IT Funding Ratio?  10% – 90% ? 30% – 70% ? 40% – 60% ? 50% – 50% ? 60% – 40% ? 70% – 30% ?  80% -- 20% ? </vt:lpstr>
      <vt:lpstr>Review: Speeding Up on Curves</vt:lpstr>
      <vt:lpstr>Curves are Interesting</vt:lpstr>
      <vt:lpstr>Higher Ed  Heros Who Think Differently?</vt:lpstr>
      <vt:lpstr>Speeding Up on Curves </vt:lpstr>
      <vt:lpstr>PowerPoint Presentation</vt:lpstr>
    </vt:vector>
  </TitlesOfParts>
  <Manager/>
  <Company>Indiana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Speeding Up on Curves</dc:title>
  <dc:subject>2013 EDUCAUSE Leadership Award Session</dc:subject>
  <dc:creator>Brad Wheeler</dc:creator>
  <cp:keywords/>
  <dc:description/>
  <cp:lastModifiedBy>Brad Wheeler</cp:lastModifiedBy>
  <cp:revision>520</cp:revision>
  <dcterms:created xsi:type="dcterms:W3CDTF">2008-08-27T18:18:02Z</dcterms:created>
  <dcterms:modified xsi:type="dcterms:W3CDTF">2014-05-26T12:26:25Z</dcterms:modified>
  <cp:category/>
</cp:coreProperties>
</file>